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theme/theme7.xml" ContentType="application/vnd.openxmlformats-officedocument.theme+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99" r:id="rId4"/>
    <p:sldMasterId id="2147483992" r:id="rId5"/>
    <p:sldMasterId id="2147483822" r:id="rId6"/>
    <p:sldMasterId id="2147484000" r:id="rId7"/>
    <p:sldMasterId id="2147483986" r:id="rId8"/>
    <p:sldMasterId id="2147483997" r:id="rId9"/>
    <p:sldMasterId id="2147483731" r:id="rId10"/>
    <p:sldMasterId id="2147483648" r:id="rId11"/>
  </p:sldMasterIdLst>
  <p:notesMasterIdLst>
    <p:notesMasterId r:id="rId46"/>
  </p:notesMasterIdLst>
  <p:sldIdLst>
    <p:sldId id="2139118848" r:id="rId12"/>
    <p:sldId id="2139118861" r:id="rId13"/>
    <p:sldId id="2139119065" r:id="rId14"/>
    <p:sldId id="2139119064" r:id="rId15"/>
    <p:sldId id="2139119052" r:id="rId16"/>
    <p:sldId id="2139119039" r:id="rId17"/>
    <p:sldId id="2139119067" r:id="rId18"/>
    <p:sldId id="2139119028" r:id="rId19"/>
    <p:sldId id="2139118600" r:id="rId20"/>
    <p:sldId id="2139119066" r:id="rId21"/>
    <p:sldId id="2139119033" r:id="rId22"/>
    <p:sldId id="2139119068" r:id="rId23"/>
    <p:sldId id="2139119031" r:id="rId24"/>
    <p:sldId id="2139119074" r:id="rId25"/>
    <p:sldId id="2139119050" r:id="rId26"/>
    <p:sldId id="2139119063" r:id="rId27"/>
    <p:sldId id="2139119055" r:id="rId28"/>
    <p:sldId id="2139119061" r:id="rId29"/>
    <p:sldId id="2139119058" r:id="rId30"/>
    <p:sldId id="2139119047" r:id="rId31"/>
    <p:sldId id="2139119026" r:id="rId32"/>
    <p:sldId id="2139119038" r:id="rId33"/>
    <p:sldId id="2139119060" r:id="rId34"/>
    <p:sldId id="2139119069" r:id="rId35"/>
    <p:sldId id="2139118990" r:id="rId36"/>
    <p:sldId id="2139118989" r:id="rId37"/>
    <p:sldId id="2139119070" r:id="rId38"/>
    <p:sldId id="2139119034" r:id="rId39"/>
    <p:sldId id="2139119059" r:id="rId40"/>
    <p:sldId id="2139119071" r:id="rId41"/>
    <p:sldId id="2139119048" r:id="rId42"/>
    <p:sldId id="2139119072" r:id="rId43"/>
    <p:sldId id="2139119010" r:id="rId44"/>
    <p:sldId id="2139118853" r:id="rId4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1A3100-F90D-DD6C-9A13-7F7CB4848163}" name="Krishna Prasad Tammu" initials="KPT" userId="S::krishna.tammu@Blend360.com::89eef3ca-0b8d-49c6-b30d-8749d1ddfd5b" providerId="AD"/>
  <p188:author id="{3927D316-21A5-A876-EEC6-661C3CA6040F}" name="Natalie Cook" initials="NC" userId="S::ncook@sam-lab.com::c6d59eec-5a0d-455f-b3b0-a53abb54ea0a" providerId="AD"/>
  <p188:author id="{0B100B5E-01A1-3603-1A19-6483200B67F2}" name="Aviva Isenberg" initials="AI" userId="S::aisenberg@sam-lab.com::0fe29b04-40d3-429f-b23c-bade5d30e30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nnette Giordano" initials="AG" lastIdx="7" clrIdx="6">
    <p:extLst>
      <p:ext uri="{19B8F6BF-5375-455C-9EA6-DF929625EA0E}">
        <p15:presenceInfo xmlns:p15="http://schemas.microsoft.com/office/powerpoint/2012/main" userId="S::Annette.Giordano@blend360.com::eeae7ee4-3de4-4b0b-8d67-50fc4e9176c5" providerId="AD"/>
      </p:ext>
    </p:extLst>
  </p:cmAuthor>
  <p:cmAuthor id="1" name="Deborah Furey" initials="DF" lastIdx="5" clrIdx="0">
    <p:extLst>
      <p:ext uri="{19B8F6BF-5375-455C-9EA6-DF929625EA0E}">
        <p15:presenceInfo xmlns:p15="http://schemas.microsoft.com/office/powerpoint/2012/main" userId="S::Deborah.Furey@blend360.com::c09b2ead-b661-4279-b5ec-a3a09d198fe8" providerId="AD"/>
      </p:ext>
    </p:extLst>
  </p:cmAuthor>
  <p:cmAuthor id="2" name="Catherine Gibson" initials="CG" lastIdx="11" clrIdx="1">
    <p:extLst>
      <p:ext uri="{19B8F6BF-5375-455C-9EA6-DF929625EA0E}">
        <p15:presenceInfo xmlns:p15="http://schemas.microsoft.com/office/powerpoint/2012/main" userId="S::Catherine.Gibson@blend360.com::67178398-fff7-4a17-92c6-ab34fc09d903" providerId="AD"/>
      </p:ext>
    </p:extLst>
  </p:cmAuthor>
  <p:cmAuthor id="3" name="Grace O'Hara" initials="GO" lastIdx="10" clrIdx="2">
    <p:extLst>
      <p:ext uri="{19B8F6BF-5375-455C-9EA6-DF929625EA0E}">
        <p15:presenceInfo xmlns:p15="http://schemas.microsoft.com/office/powerpoint/2012/main" userId="S::Grace.Ohara@Blend360.com::5ba2956d-a2fd-42eb-9e4d-88c82e58c672" providerId="AD"/>
      </p:ext>
    </p:extLst>
  </p:cmAuthor>
  <p:cmAuthor id="4" name="Maggie Melnick" initials="MM" lastIdx="1" clrIdx="3">
    <p:extLst>
      <p:ext uri="{19B8F6BF-5375-455C-9EA6-DF929625EA0E}">
        <p15:presenceInfo xmlns:p15="http://schemas.microsoft.com/office/powerpoint/2012/main" userId="Maggie Melnick" providerId="None"/>
      </p:ext>
    </p:extLst>
  </p:cmAuthor>
  <p:cmAuthor id="5" name="Natalie Cook" initials="NC" lastIdx="3" clrIdx="4">
    <p:extLst>
      <p:ext uri="{19B8F6BF-5375-455C-9EA6-DF929625EA0E}">
        <p15:presenceInfo xmlns:p15="http://schemas.microsoft.com/office/powerpoint/2012/main" userId="S::ncook@sam-lab.com::c6d59eec-5a0d-455f-b3b0-a53abb54ea0a" providerId="AD"/>
      </p:ext>
    </p:extLst>
  </p:cmAuthor>
  <p:cmAuthor id="6" name="Alexandra McShane" initials="AM" lastIdx="13" clrIdx="5">
    <p:extLst>
      <p:ext uri="{19B8F6BF-5375-455C-9EA6-DF929625EA0E}">
        <p15:presenceInfo xmlns:p15="http://schemas.microsoft.com/office/powerpoint/2012/main" userId="S::Alexandra.McShane@Blend360.com::cbb99009-6e38-4a74-9744-3d1abfc706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FEFF9"/>
    <a:srgbClr val="2E2E7B"/>
    <a:srgbClr val="2C3178"/>
    <a:srgbClr val="E3ECEF"/>
    <a:srgbClr val="A7C3CA"/>
    <a:srgbClr val="FFF7DD"/>
    <a:srgbClr val="ECF2F4"/>
    <a:srgbClr val="DFDFE8"/>
    <a:srgbClr val="CDCD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F5218-CF5D-4244-AD56-DE6D0C6AAD35}" v="39" dt="2023-03-15T07:11:11.727"/>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67" d="100"/>
          <a:sy n="67" d="100"/>
        </p:scale>
        <p:origin x="712" y="44"/>
      </p:cViewPr>
      <p:guideLst/>
    </p:cSldViewPr>
  </p:slideViewPr>
  <p:notesTextViewPr>
    <p:cViewPr>
      <p:scale>
        <a:sx n="1" d="1"/>
        <a:sy n="1" d="1"/>
      </p:scale>
      <p:origin x="0" y="0"/>
    </p:cViewPr>
  </p:notesTextViewPr>
  <p:sorterViewPr>
    <p:cViewPr>
      <p:scale>
        <a:sx n="100" d="100"/>
        <a:sy n="100" d="100"/>
      </p:scale>
      <p:origin x="0" y="-259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wgcp.sharepoint.com/sites/Benefytt/Shared%20Documents/General/Modeling/2022%20Feb%20XGB%20Acxiom%20U65/Model%20Comparions%2010x10%20-%20U65_O6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U65 MODEL LIFT COMPARISION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'U65'!$B$61</c:f>
              <c:strCache>
                <c:ptCount val="1"/>
                <c:pt idx="0">
                  <c:v>New XGB Acxiom Model</c:v>
                </c:pt>
              </c:strCache>
            </c:strRef>
          </c:tx>
          <c:spPr>
            <a:solidFill>
              <a:schemeClr val="accent1"/>
            </a:solidFill>
            <a:ln>
              <a:noFill/>
            </a:ln>
            <a:effectLst/>
          </c:spPr>
          <c:invertIfNegative val="0"/>
          <c:cat>
            <c:numRef>
              <c:f>'U65'!$A$62:$A$71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'U65'!$B$62:$B$71</c:f>
              <c:numCache>
                <c:formatCode>0</c:formatCode>
                <c:ptCount val="10"/>
                <c:pt idx="0">
                  <c:v>218.73552100000001</c:v>
                </c:pt>
                <c:pt idx="1">
                  <c:v>199.18532500000001</c:v>
                </c:pt>
                <c:pt idx="2">
                  <c:v>184.579624</c:v>
                </c:pt>
                <c:pt idx="3">
                  <c:v>170.96837600000001</c:v>
                </c:pt>
                <c:pt idx="4">
                  <c:v>157.508242</c:v>
                </c:pt>
                <c:pt idx="5">
                  <c:v>144.63478000000001</c:v>
                </c:pt>
                <c:pt idx="6">
                  <c:v>132.548945</c:v>
                </c:pt>
                <c:pt idx="7">
                  <c:v>121.02204399999999</c:v>
                </c:pt>
                <c:pt idx="8">
                  <c:v>110.115916</c:v>
                </c:pt>
                <c:pt idx="9">
                  <c:v>100.00091</c:v>
                </c:pt>
              </c:numCache>
            </c:numRef>
          </c:val>
          <c:extLst>
            <c:ext xmlns:c16="http://schemas.microsoft.com/office/drawing/2014/chart" uri="{C3380CC4-5D6E-409C-BE32-E72D297353CC}">
              <c16:uniqueId val="{00000000-4235-4E73-B849-E5CF37F21FBB}"/>
            </c:ext>
          </c:extLst>
        </c:ser>
        <c:ser>
          <c:idx val="1"/>
          <c:order val="1"/>
          <c:tx>
            <c:strRef>
              <c:f>'U65'!$C$61</c:f>
              <c:strCache>
                <c:ptCount val="1"/>
                <c:pt idx="0">
                  <c:v>Old Acxiom Model</c:v>
                </c:pt>
              </c:strCache>
            </c:strRef>
          </c:tx>
          <c:spPr>
            <a:solidFill>
              <a:schemeClr val="accent2"/>
            </a:solidFill>
            <a:ln>
              <a:noFill/>
            </a:ln>
            <a:effectLst/>
          </c:spPr>
          <c:invertIfNegative val="0"/>
          <c:cat>
            <c:numRef>
              <c:f>'U65'!$A$62:$A$71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'U65'!$C$62:$C$71</c:f>
              <c:numCache>
                <c:formatCode>0</c:formatCode>
                <c:ptCount val="10"/>
                <c:pt idx="0">
                  <c:v>161.668283</c:v>
                </c:pt>
                <c:pt idx="1">
                  <c:v>156.868235</c:v>
                </c:pt>
                <c:pt idx="2">
                  <c:v>151.10151099999999</c:v>
                </c:pt>
                <c:pt idx="3">
                  <c:v>145.80979099999999</c:v>
                </c:pt>
                <c:pt idx="4">
                  <c:v>139.508062</c:v>
                </c:pt>
                <c:pt idx="5">
                  <c:v>132.58465899999999</c:v>
                </c:pt>
                <c:pt idx="6">
                  <c:v>125.24411000000001</c:v>
                </c:pt>
                <c:pt idx="7">
                  <c:v>117.113671</c:v>
                </c:pt>
                <c:pt idx="8">
                  <c:v>108.404788</c:v>
                </c:pt>
                <c:pt idx="9">
                  <c:v>100.000756</c:v>
                </c:pt>
              </c:numCache>
            </c:numRef>
          </c:val>
          <c:extLst>
            <c:ext xmlns:c16="http://schemas.microsoft.com/office/drawing/2014/chart" uri="{C3380CC4-5D6E-409C-BE32-E72D297353CC}">
              <c16:uniqueId val="{00000001-4235-4E73-B849-E5CF37F21FBB}"/>
            </c:ext>
          </c:extLst>
        </c:ser>
        <c:dLbls>
          <c:showLegendKey val="0"/>
          <c:showVal val="0"/>
          <c:showCatName val="0"/>
          <c:showSerName val="0"/>
          <c:showPercent val="0"/>
          <c:showBubbleSize val="0"/>
        </c:dLbls>
        <c:gapWidth val="247"/>
        <c:axId val="1484161168"/>
        <c:axId val="1484171984"/>
      </c:barChart>
      <c:lineChart>
        <c:grouping val="standard"/>
        <c:varyColors val="0"/>
        <c:ser>
          <c:idx val="2"/>
          <c:order val="2"/>
          <c:tx>
            <c:strRef>
              <c:f>'U65'!$D$61</c:f>
              <c:strCache>
                <c:ptCount val="1"/>
                <c:pt idx="0">
                  <c:v>% Change</c:v>
                </c:pt>
              </c:strCache>
            </c:strRef>
          </c:tx>
          <c:spPr>
            <a:ln w="28575" cap="rnd">
              <a:solidFill>
                <a:schemeClr val="accent3"/>
              </a:solidFill>
              <a:round/>
            </a:ln>
            <a:effectLst/>
          </c:spPr>
          <c:marker>
            <c:symbol val="none"/>
          </c:marker>
          <c:cat>
            <c:numRef>
              <c:f>'U65'!$A$62:$A$71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'U65'!$D$62:$D$71</c:f>
              <c:numCache>
                <c:formatCode>0%</c:formatCode>
                <c:ptCount val="10"/>
                <c:pt idx="0">
                  <c:v>0.35298969557312615</c:v>
                </c:pt>
                <c:pt idx="1">
                  <c:v>0.26976200758553831</c:v>
                </c:pt>
                <c:pt idx="2">
                  <c:v>0.22156041179495559</c:v>
                </c:pt>
                <c:pt idx="3">
                  <c:v>0.1725438657270966</c:v>
                </c:pt>
                <c:pt idx="4">
                  <c:v>0.12902609169640678</c:v>
                </c:pt>
                <c:pt idx="5">
                  <c:v>9.0886238957706408E-2</c:v>
                </c:pt>
                <c:pt idx="6">
                  <c:v>5.8324778706160291E-2</c:v>
                </c:pt>
                <c:pt idx="7">
                  <c:v>3.3372474508121239E-2</c:v>
                </c:pt>
                <c:pt idx="8">
                  <c:v>1.5784616450705131E-2</c:v>
                </c:pt>
                <c:pt idx="9">
                  <c:v>1.5399883577789284E-6</c:v>
                </c:pt>
              </c:numCache>
            </c:numRef>
          </c:val>
          <c:smooth val="0"/>
          <c:extLst>
            <c:ext xmlns:c16="http://schemas.microsoft.com/office/drawing/2014/chart" uri="{C3380CC4-5D6E-409C-BE32-E72D297353CC}">
              <c16:uniqueId val="{00000002-4235-4E73-B849-E5CF37F21FBB}"/>
            </c:ext>
          </c:extLst>
        </c:ser>
        <c:dLbls>
          <c:showLegendKey val="0"/>
          <c:showVal val="0"/>
          <c:showCatName val="0"/>
          <c:showSerName val="0"/>
          <c:showPercent val="0"/>
          <c:showBubbleSize val="0"/>
        </c:dLbls>
        <c:marker val="1"/>
        <c:smooth val="0"/>
        <c:axId val="1484175728"/>
        <c:axId val="1484162000"/>
      </c:lineChart>
      <c:catAx>
        <c:axId val="1484161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4171984"/>
        <c:crosses val="autoZero"/>
        <c:auto val="1"/>
        <c:lblAlgn val="ctr"/>
        <c:lblOffset val="100"/>
        <c:noMultiLvlLbl val="0"/>
      </c:catAx>
      <c:valAx>
        <c:axId val="1484171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CUMULATIVE LIFT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4161168"/>
        <c:crosses val="autoZero"/>
        <c:crossBetween val="between"/>
      </c:valAx>
      <c:valAx>
        <c:axId val="1484162000"/>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4175728"/>
        <c:crosses val="max"/>
        <c:crossBetween val="between"/>
      </c:valAx>
      <c:catAx>
        <c:axId val="1484175728"/>
        <c:scaling>
          <c:orientation val="minMax"/>
        </c:scaling>
        <c:delete val="1"/>
        <c:axPos val="b"/>
        <c:numFmt formatCode="General" sourceLinked="1"/>
        <c:majorTickMark val="none"/>
        <c:minorTickMark val="none"/>
        <c:tickLblPos val="nextTo"/>
        <c:crossAx val="1484162000"/>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b="0" i="0">
                <a:latin typeface="Calibri" panose="020F050202020403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b="0" i="0">
                <a:latin typeface="Calibri" panose="020F0502020204030204" pitchFamily="34" charset="0"/>
              </a:defRPr>
            </a:lvl1pPr>
          </a:lstStyle>
          <a:p>
            <a:fld id="{2B460120-0CF4-A443-A38B-8A0052BD07F2}" type="datetimeFigureOut">
              <a:rPr lang="en-US" smtClean="0"/>
              <a:pPr/>
              <a:t>3/15/2023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b="0" i="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b="0" i="0">
                <a:latin typeface="Calibri" panose="020F0502020204030204" pitchFamily="34" charset="0"/>
              </a:defRPr>
            </a:lvl1pPr>
          </a:lstStyle>
          <a:p>
            <a:fld id="{3E42E01E-D569-7640-A2E4-C871CF4F36AC}" type="slidenum">
              <a:rPr lang="en-US" smtClean="0"/>
              <a:pPr/>
              <a:t>‹#›</a:t>
            </a:fld>
            <a:endParaRPr lang="en-US"/>
          </a:p>
        </p:txBody>
      </p:sp>
    </p:spTree>
    <p:extLst>
      <p:ext uri="{BB962C8B-B14F-4D97-AF65-F5344CB8AC3E}">
        <p14:creationId xmlns:p14="http://schemas.microsoft.com/office/powerpoint/2010/main" val="32882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libri" panose="020F050202020403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42E01E-D569-7640-A2E4-C871CF4F36AC}" type="slidenum">
              <a:rPr lang="en-US" smtClean="0"/>
              <a:pPr/>
              <a:t>1</a:t>
            </a:fld>
            <a:endParaRPr lang="en-US"/>
          </a:p>
        </p:txBody>
      </p:sp>
    </p:spTree>
    <p:extLst>
      <p:ext uri="{BB962C8B-B14F-4D97-AF65-F5344CB8AC3E}">
        <p14:creationId xmlns:p14="http://schemas.microsoft.com/office/powerpoint/2010/main" val="6069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0" lvl="0" indent="0" algn="l" defTabSz="914400" rtl="0" eaLnBrk="1" fontAlgn="auto" latinLnBrk="0" hangingPunct="1">
              <a:lnSpc>
                <a:spcPct val="100000"/>
              </a:lnSpc>
              <a:spcBef>
                <a:spcPts val="1095"/>
              </a:spcBef>
              <a:spcAft>
                <a:spcPts val="0"/>
              </a:spcAft>
              <a:buClr>
                <a:srgbClr val="2E2E7B"/>
              </a:buClr>
              <a:buSzTx/>
              <a:buFont typeface="Arial" panose="020B0604020202020204" pitchFamily="34" charset="0"/>
              <a:buNone/>
              <a:tabLst>
                <a:tab pos="185420" algn="l"/>
              </a:tabLst>
              <a:defRPr/>
            </a:pPr>
            <a:endParaRPr kumimoji="0" lang="en-US" sz="1500" u="none" strike="noStrike" kern="1200" cap="none" spc="0" normalizeH="0" baseline="0" noProof="0">
              <a:ln>
                <a:noFill/>
              </a:ln>
              <a:solidFill>
                <a:srgbClr val="3E3E80"/>
              </a:solidFill>
              <a:effectLst/>
              <a:uLnTx/>
              <a:uFillTx/>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81125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0" lvl="0" indent="0" algn="l" defTabSz="914400" rtl="0" eaLnBrk="1" fontAlgn="auto" latinLnBrk="0" hangingPunct="1">
              <a:lnSpc>
                <a:spcPct val="100000"/>
              </a:lnSpc>
              <a:spcBef>
                <a:spcPts val="1095"/>
              </a:spcBef>
              <a:spcAft>
                <a:spcPts val="0"/>
              </a:spcAft>
              <a:buClr>
                <a:srgbClr val="2E2E7B"/>
              </a:buClr>
              <a:buSzTx/>
              <a:buFont typeface="Arial" panose="020B0604020202020204" pitchFamily="34" charset="0"/>
              <a:buNone/>
              <a:tabLst>
                <a:tab pos="185420" algn="l"/>
              </a:tabLst>
              <a:defRPr/>
            </a:pPr>
            <a:endParaRPr kumimoji="0" lang="en-US" sz="1500" u="none" strike="noStrike" kern="1200" cap="none" spc="0" normalizeH="0" baseline="0" noProof="0">
              <a:ln>
                <a:noFill/>
              </a:ln>
              <a:solidFill>
                <a:srgbClr val="3E3E80"/>
              </a:solidFill>
              <a:effectLst/>
              <a:uLnTx/>
              <a:uFillTx/>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819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24</a:t>
            </a:fld>
            <a:endParaRPr lang="en-US"/>
          </a:p>
        </p:txBody>
      </p:sp>
    </p:spTree>
    <p:extLst>
      <p:ext uri="{BB962C8B-B14F-4D97-AF65-F5344CB8AC3E}">
        <p14:creationId xmlns:p14="http://schemas.microsoft.com/office/powerpoint/2010/main" val="184379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27</a:t>
            </a:fld>
            <a:endParaRPr lang="en-US"/>
          </a:p>
        </p:txBody>
      </p:sp>
    </p:spTree>
    <p:extLst>
      <p:ext uri="{BB962C8B-B14F-4D97-AF65-F5344CB8AC3E}">
        <p14:creationId xmlns:p14="http://schemas.microsoft.com/office/powerpoint/2010/main" val="278161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30</a:t>
            </a:fld>
            <a:endParaRPr lang="en-US"/>
          </a:p>
        </p:txBody>
      </p:sp>
    </p:spTree>
    <p:extLst>
      <p:ext uri="{BB962C8B-B14F-4D97-AF65-F5344CB8AC3E}">
        <p14:creationId xmlns:p14="http://schemas.microsoft.com/office/powerpoint/2010/main" val="194285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32</a:t>
            </a:fld>
            <a:endParaRPr lang="en-US"/>
          </a:p>
        </p:txBody>
      </p:sp>
    </p:spTree>
    <p:extLst>
      <p:ext uri="{BB962C8B-B14F-4D97-AF65-F5344CB8AC3E}">
        <p14:creationId xmlns:p14="http://schemas.microsoft.com/office/powerpoint/2010/main" val="2405374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59201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0" lvl="0" indent="0" algn="l" defTabSz="914400" rtl="0" eaLnBrk="1" fontAlgn="auto" latinLnBrk="0" hangingPunct="1">
              <a:lnSpc>
                <a:spcPct val="100000"/>
              </a:lnSpc>
              <a:spcBef>
                <a:spcPts val="1095"/>
              </a:spcBef>
              <a:spcAft>
                <a:spcPts val="0"/>
              </a:spcAft>
              <a:buClr>
                <a:srgbClr val="2E2E7B"/>
              </a:buClr>
              <a:buSzTx/>
              <a:buFont typeface="Arial" panose="020B0604020202020204" pitchFamily="34" charset="0"/>
              <a:buNone/>
              <a:tabLst>
                <a:tab pos="185420" algn="l"/>
              </a:tabLst>
              <a:defRPr/>
            </a:pPr>
            <a:endParaRPr kumimoji="0" lang="en-US" sz="1500" u="none" strike="noStrike" kern="1200" cap="none" spc="0" normalizeH="0" baseline="0" noProof="0">
              <a:ln>
                <a:noFill/>
              </a:ln>
              <a:solidFill>
                <a:srgbClr val="3E3E80"/>
              </a:solidFill>
              <a:effectLst/>
              <a:uLnTx/>
              <a:uFillTx/>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498225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3</a:t>
            </a:fld>
            <a:endParaRPr lang="en-US"/>
          </a:p>
        </p:txBody>
      </p:sp>
    </p:spTree>
    <p:extLst>
      <p:ext uri="{BB962C8B-B14F-4D97-AF65-F5344CB8AC3E}">
        <p14:creationId xmlns:p14="http://schemas.microsoft.com/office/powerpoint/2010/main" val="352421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5</a:t>
            </a:fld>
            <a:endParaRPr lang="en-US"/>
          </a:p>
        </p:txBody>
      </p:sp>
    </p:spTree>
    <p:extLst>
      <p:ext uri="{BB962C8B-B14F-4D97-AF65-F5344CB8AC3E}">
        <p14:creationId xmlns:p14="http://schemas.microsoft.com/office/powerpoint/2010/main" val="77170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0" lvl="0" indent="0" algn="l" defTabSz="914400" rtl="0" eaLnBrk="1" fontAlgn="auto" latinLnBrk="0" hangingPunct="1">
              <a:lnSpc>
                <a:spcPct val="100000"/>
              </a:lnSpc>
              <a:spcBef>
                <a:spcPts val="1095"/>
              </a:spcBef>
              <a:spcAft>
                <a:spcPts val="0"/>
              </a:spcAft>
              <a:buClr>
                <a:srgbClr val="2E2E7B"/>
              </a:buClr>
              <a:buSzTx/>
              <a:buFont typeface="Arial" panose="020B0604020202020204" pitchFamily="34" charset="0"/>
              <a:buNone/>
              <a:tabLst>
                <a:tab pos="185420" algn="l"/>
              </a:tabLst>
              <a:defRPr/>
            </a:pPr>
            <a:endParaRPr kumimoji="0" lang="en-US" sz="1500" u="none" strike="noStrike" kern="1200" cap="none" spc="0" normalizeH="0" baseline="0" noProof="0">
              <a:ln>
                <a:noFill/>
              </a:ln>
              <a:solidFill>
                <a:srgbClr val="3E3E80"/>
              </a:solidFill>
              <a:effectLst/>
              <a:uLnTx/>
              <a:uFillTx/>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05330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7</a:t>
            </a:fld>
            <a:endParaRPr lang="en-US"/>
          </a:p>
        </p:txBody>
      </p:sp>
    </p:spTree>
    <p:extLst>
      <p:ext uri="{BB962C8B-B14F-4D97-AF65-F5344CB8AC3E}">
        <p14:creationId xmlns:p14="http://schemas.microsoft.com/office/powerpoint/2010/main" val="2562049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10</a:t>
            </a:fld>
            <a:endParaRPr lang="en-US"/>
          </a:p>
        </p:txBody>
      </p:sp>
    </p:spTree>
    <p:extLst>
      <p:ext uri="{BB962C8B-B14F-4D97-AF65-F5344CB8AC3E}">
        <p14:creationId xmlns:p14="http://schemas.microsoft.com/office/powerpoint/2010/main" val="282089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12</a:t>
            </a:fld>
            <a:endParaRPr lang="en-US"/>
          </a:p>
        </p:txBody>
      </p:sp>
    </p:spTree>
    <p:extLst>
      <p:ext uri="{BB962C8B-B14F-4D97-AF65-F5344CB8AC3E}">
        <p14:creationId xmlns:p14="http://schemas.microsoft.com/office/powerpoint/2010/main" val="1347239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A5F0BF-8E02-432D-A8A7-FC30B28B578F}" type="slidenum">
              <a:rPr lang="en-US" smtClean="0"/>
              <a:t>19</a:t>
            </a:fld>
            <a:endParaRPr lang="en-US"/>
          </a:p>
        </p:txBody>
      </p:sp>
    </p:spTree>
    <p:extLst>
      <p:ext uri="{BB962C8B-B14F-4D97-AF65-F5344CB8AC3E}">
        <p14:creationId xmlns:p14="http://schemas.microsoft.com/office/powerpoint/2010/main" val="1970573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tx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021" y="0"/>
            <a:ext cx="7129705"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345" y="5976909"/>
            <a:ext cx="1404455"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14" y="5666014"/>
            <a:ext cx="3886200" cy="9633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05" y="5922963"/>
            <a:ext cx="3830638" cy="244475"/>
          </a:xfrm>
          <a:prstGeom prst="rect">
            <a:avLst/>
          </a:prstGeom>
        </p:spPr>
        <p:txBody>
          <a:bodyPr/>
          <a:lstStyle>
            <a:lvl1pPr>
              <a:buFont typeface="Arial" panose="020B0604020202020204" pitchFamily="34" charset="0"/>
              <a:buNone/>
              <a:defRPr sz="1400" b="0" i="0">
                <a:solidFill>
                  <a:schemeClr val="bg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347562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8670" y="1328687"/>
            <a:ext cx="6742471"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2991" y="6356350"/>
            <a:ext cx="981270"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3/15/2023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4261" y="6356350"/>
            <a:ext cx="819539"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45" y="117987"/>
            <a:ext cx="3340380"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225" y="2989263"/>
            <a:ext cx="6172200"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2991" y="6356350"/>
            <a:ext cx="981270"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3/15/2023</a:t>
            </a:fld>
            <a:endParaRPr lang="en-US"/>
          </a:p>
        </p:txBody>
      </p:sp>
      <p:sp>
        <p:nvSpPr>
          <p:cNvPr id="5" name="Slide Number Placeholder 4"/>
          <p:cNvSpPr>
            <a:spLocks noGrp="1"/>
          </p:cNvSpPr>
          <p:nvPr>
            <p:ph type="sldNum" sz="quarter" idx="12"/>
          </p:nvPr>
        </p:nvSpPr>
        <p:spPr>
          <a:xfrm>
            <a:off x="10534261" y="6356350"/>
            <a:ext cx="819539"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088" y="1390650"/>
            <a:ext cx="10660062"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7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317843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21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1"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389433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200" y="365126"/>
            <a:ext cx="10515600" cy="664536"/>
          </a:xfrm>
          <a:prstGeom prst="rect">
            <a:avLst/>
          </a:prstGeom>
        </p:spPr>
        <p:txBody>
          <a:bodyPr lIns="0" tIns="0" rIns="0" bIns="0"/>
          <a:lstStyle>
            <a:lvl1pPr>
              <a:defRPr sz="2800" b="0" i="0">
                <a:solidFill>
                  <a:srgbClr val="586069"/>
                </a:solidFill>
                <a:latin typeface="Calibri" panose="020F0502020204030204" pitchFamily="34" charset="0"/>
                <a:cs typeface="Segoe UI"/>
              </a:defRPr>
            </a:lvl1pPr>
          </a:lstStyle>
          <a:p>
            <a:endParaRPr/>
          </a:p>
        </p:txBody>
      </p:sp>
    </p:spTree>
    <p:extLst>
      <p:ext uri="{BB962C8B-B14F-4D97-AF65-F5344CB8AC3E}">
        <p14:creationId xmlns:p14="http://schemas.microsoft.com/office/powerpoint/2010/main" val="133612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8670" y="1328687"/>
            <a:ext cx="6742471"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2991" y="6356350"/>
            <a:ext cx="981270"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3/15/2023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4261" y="6356350"/>
            <a:ext cx="819539"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45" y="117987"/>
            <a:ext cx="3340380"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225" y="2989263"/>
            <a:ext cx="6172200"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11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2991" y="6356350"/>
            <a:ext cx="981270"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3/15/2023</a:t>
            </a:fld>
            <a:endParaRPr lang="en-US"/>
          </a:p>
        </p:txBody>
      </p:sp>
      <p:sp>
        <p:nvSpPr>
          <p:cNvPr id="5" name="Slide Number Placeholder 4"/>
          <p:cNvSpPr>
            <a:spLocks noGrp="1"/>
          </p:cNvSpPr>
          <p:nvPr>
            <p:ph type="sldNum" sz="quarter" idx="12"/>
          </p:nvPr>
        </p:nvSpPr>
        <p:spPr>
          <a:xfrm>
            <a:off x="10534261" y="6356350"/>
            <a:ext cx="819539"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088" y="1390650"/>
            <a:ext cx="10660062"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87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300576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99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Cover">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021" y="0"/>
            <a:ext cx="7129705"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05" y="5922963"/>
            <a:ext cx="3830638" cy="244475"/>
          </a:xfrm>
          <a:prstGeom prst="rect">
            <a:avLst/>
          </a:prstGeom>
        </p:spPr>
        <p:txBody>
          <a:bodyPr/>
          <a:lstStyle>
            <a:lvl1pPr>
              <a:buFont typeface="Arial" panose="020B0604020202020204" pitchFamily="34" charset="0"/>
              <a:buNone/>
              <a:defRPr sz="14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16258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1"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417186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8670" y="1328687"/>
            <a:ext cx="6742471"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2991" y="6356350"/>
            <a:ext cx="981270"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3/15/2023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4261" y="6356350"/>
            <a:ext cx="819539"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225" y="2989263"/>
            <a:ext cx="6172200"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71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2991" y="6356350"/>
            <a:ext cx="981270"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3/15/2023</a:t>
            </a:fld>
            <a:endParaRPr lang="en-US"/>
          </a:p>
        </p:txBody>
      </p:sp>
      <p:sp>
        <p:nvSpPr>
          <p:cNvPr id="5" name="Slide Number Placeholder 4"/>
          <p:cNvSpPr>
            <a:spLocks noGrp="1"/>
          </p:cNvSpPr>
          <p:nvPr>
            <p:ph type="sldNum" sz="quarter" idx="12"/>
          </p:nvPr>
        </p:nvSpPr>
        <p:spPr>
          <a:xfrm>
            <a:off x="10534261" y="6356350"/>
            <a:ext cx="819539"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088" y="1390650"/>
            <a:ext cx="10660062"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51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211825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08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1"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307333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42095"/>
            <a:ext cx="4114800" cy="365125"/>
          </a:xfrm>
          <a:prstGeom prst="rect">
            <a:avLst/>
          </a:prstGeom>
        </p:spPr>
        <p:txBody>
          <a:bodyPr/>
          <a:lstStyle/>
          <a:p>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088" y="1390650"/>
            <a:ext cx="10660062"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789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3/15/2023</a:t>
            </a:fld>
            <a:endParaRPr lang="en-US"/>
          </a:p>
        </p:txBody>
      </p:sp>
      <p:sp>
        <p:nvSpPr>
          <p:cNvPr id="4" name="Footer Placeholder 3"/>
          <p:cNvSpPr>
            <a:spLocks noGrp="1"/>
          </p:cNvSpPr>
          <p:nvPr>
            <p:ph type="ftr" sz="quarter" idx="11"/>
          </p:nvPr>
        </p:nvSpPr>
        <p:spPr>
          <a:xfrm>
            <a:off x="4038600" y="634209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088" y="1390650"/>
            <a:ext cx="10660062"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977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58606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339918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3/15/2023</a:t>
            </a:fld>
            <a:endParaRPr lang="en-US"/>
          </a:p>
        </p:txBody>
      </p:sp>
      <p:sp>
        <p:nvSpPr>
          <p:cNvPr id="4" name="Footer Placeholder 3"/>
          <p:cNvSpPr>
            <a:spLocks noGrp="1"/>
          </p:cNvSpPr>
          <p:nvPr>
            <p:ph type="ftr" sz="quarter" idx="11"/>
          </p:nvPr>
        </p:nvSpPr>
        <p:spPr>
          <a:xfrm>
            <a:off x="4038600" y="634209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088" y="1390650"/>
            <a:ext cx="10660062"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20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8670" y="1328687"/>
            <a:ext cx="6742471"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225" y="2989263"/>
            <a:ext cx="6172200"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7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sub only">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277" y="227294"/>
            <a:ext cx="10848747"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380" y="6334804"/>
            <a:ext cx="1115592"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066" y="0"/>
            <a:ext cx="55417"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816" y="1288035"/>
            <a:ext cx="10847638"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716660304"/>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sub/Bullet list">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277" y="227294"/>
            <a:ext cx="10848747"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sp>
        <p:nvSpPr>
          <p:cNvPr id="10" name="Text Placeholder 5">
            <a:extLst>
              <a:ext uri="{FF2B5EF4-FFF2-40B4-BE49-F238E27FC236}">
                <a16:creationId xmlns:a16="http://schemas.microsoft.com/office/drawing/2014/main" id="{8C91C52A-7EDC-C546-B3EC-BA807017ED66}"/>
              </a:ext>
            </a:extLst>
          </p:cNvPr>
          <p:cNvSpPr>
            <a:spLocks noGrp="1"/>
          </p:cNvSpPr>
          <p:nvPr>
            <p:ph type="body" sz="quarter" idx="35" hasCustomPrompt="1"/>
          </p:nvPr>
        </p:nvSpPr>
        <p:spPr>
          <a:xfrm>
            <a:off x="1662546" y="2125039"/>
            <a:ext cx="9882909" cy="4075055"/>
          </a:xfrm>
          <a:prstGeom prst="rect">
            <a:avLst/>
          </a:prstGeom>
        </p:spPr>
        <p:txBody>
          <a:bodyPr/>
          <a:lstStyle>
            <a:lvl1pPr>
              <a:spcBef>
                <a:spcPts val="727"/>
              </a:spcBef>
              <a:spcAft>
                <a:spcPts val="485"/>
              </a:spcAft>
              <a:defRPr spc="24" baseline="0">
                <a:solidFill>
                  <a:schemeClr val="tx1"/>
                </a:solidFill>
              </a:defRPr>
            </a:lvl1pPr>
            <a:lvl2pPr marL="421298" indent="-140433">
              <a:spcAft>
                <a:spcPts val="727"/>
              </a:spcAft>
              <a:tabLst/>
              <a:defRPr sz="2424" kern="600" spc="24" baseline="0">
                <a:solidFill>
                  <a:schemeClr val="tx1">
                    <a:lumMod val="50000"/>
                    <a:lumOff val="50000"/>
                  </a:schemeClr>
                </a:solidFill>
              </a:defRPr>
            </a:lvl2pPr>
            <a:lvl3pPr>
              <a:spcAft>
                <a:spcPts val="727"/>
              </a:spcAft>
              <a:defRPr>
                <a:solidFill>
                  <a:schemeClr val="tx1">
                    <a:lumMod val="65000"/>
                    <a:lumOff val="35000"/>
                  </a:schemeClr>
                </a:solidFill>
              </a:defRPr>
            </a:lvl3pPr>
            <a:lvl4pPr>
              <a:defRPr>
                <a:solidFill>
                  <a:schemeClr val="tx1">
                    <a:lumMod val="65000"/>
                    <a:lumOff val="35000"/>
                  </a:schemeClr>
                </a:solidFill>
              </a:defRPr>
            </a:lvl4pPr>
          </a:lstStyle>
          <a:p>
            <a:pPr lvl="0"/>
            <a:r>
              <a:rPr lang="en-US"/>
              <a:t>Bullet item one</a:t>
            </a:r>
          </a:p>
          <a:p>
            <a:pPr lvl="1"/>
            <a:r>
              <a:rPr lang="en-US"/>
              <a:t>Sub-bullet item </a:t>
            </a:r>
          </a:p>
          <a:p>
            <a:pPr lvl="0"/>
            <a:r>
              <a:rPr lang="en-US"/>
              <a:t>Bullet item two</a:t>
            </a:r>
          </a:p>
          <a:p>
            <a:pPr lvl="1"/>
            <a:r>
              <a:rPr lang="en-US"/>
              <a:t>Sub-bullet item </a:t>
            </a:r>
          </a:p>
          <a:p>
            <a:pPr lvl="2"/>
            <a:r>
              <a:rPr lang="en-US"/>
              <a:t>2nd level sub-bullet item </a:t>
            </a:r>
          </a:p>
          <a:p>
            <a:pPr lvl="2"/>
            <a:r>
              <a:rPr lang="en-US"/>
              <a:t>2nd level sub-bullet item </a:t>
            </a:r>
          </a:p>
          <a:p>
            <a:pPr lvl="3"/>
            <a:r>
              <a:rPr lang="en-US"/>
              <a:t>3rd level sub-bullet item </a:t>
            </a:r>
          </a:p>
          <a:p>
            <a:pPr lvl="3"/>
            <a:r>
              <a:rPr lang="en-US"/>
              <a:t>3rd level sub-bullet item </a:t>
            </a:r>
          </a:p>
          <a:p>
            <a:pPr lvl="1"/>
            <a:r>
              <a:rPr lang="en-US"/>
              <a:t>Sub-bullet item </a:t>
            </a:r>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380" y="6334804"/>
            <a:ext cx="1115592"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066" y="0"/>
            <a:ext cx="55417"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816" y="1288035"/>
            <a:ext cx="10847638"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3360233528"/>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Large)">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Tree>
    <p:extLst>
      <p:ext uri="{BB962C8B-B14F-4D97-AF65-F5344CB8AC3E}">
        <p14:creationId xmlns:p14="http://schemas.microsoft.com/office/powerpoint/2010/main" val="63116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42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er 1">
    <p:bg>
      <p:bgPr>
        <a:blipFill dpi="0" rotWithShape="1">
          <a:blip r:embed="rId2">
            <a:lum/>
          </a:blip>
          <a:srcRect/>
          <a:stretch>
            <a:fillRect l="42000"/>
          </a:stretch>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6">
            <a:extLst>
              <a:ext uri="{FF2B5EF4-FFF2-40B4-BE49-F238E27FC236}">
                <a16:creationId xmlns:a16="http://schemas.microsoft.com/office/drawing/2014/main" id="{B6172EB1-0BEE-0041-9081-807C07AEAC3D}"/>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14" name="Text Placeholder 8">
            <a:extLst>
              <a:ext uri="{FF2B5EF4-FFF2-40B4-BE49-F238E27FC236}">
                <a16:creationId xmlns:a16="http://schemas.microsoft.com/office/drawing/2014/main" id="{DB9BE8C5-2436-FB43-AD9F-F8C48923642A}"/>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8" name="Text Placeholder 8">
            <a:extLst>
              <a:ext uri="{FF2B5EF4-FFF2-40B4-BE49-F238E27FC236}">
                <a16:creationId xmlns:a16="http://schemas.microsoft.com/office/drawing/2014/main" id="{728A91A6-E409-3B4E-AF3B-62A52092299B}"/>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9" name="Graphic 8">
            <a:extLst>
              <a:ext uri="{FF2B5EF4-FFF2-40B4-BE49-F238E27FC236}">
                <a16:creationId xmlns:a16="http://schemas.microsoft.com/office/drawing/2014/main" id="{712E2AD4-FE79-43E3-82FC-736ABEAFC0E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4513" y="941297"/>
            <a:ext cx="2718287" cy="1019359"/>
          </a:xfrm>
          <a:prstGeom prst="rect">
            <a:avLst/>
          </a:prstGeom>
        </p:spPr>
      </p:pic>
    </p:spTree>
    <p:extLst>
      <p:ext uri="{BB962C8B-B14F-4D97-AF65-F5344CB8AC3E}">
        <p14:creationId xmlns:p14="http://schemas.microsoft.com/office/powerpoint/2010/main" val="209106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7" name="Title 16">
            <a:extLst>
              <a:ext uri="{FF2B5EF4-FFF2-40B4-BE49-F238E27FC236}">
                <a16:creationId xmlns:a16="http://schemas.microsoft.com/office/drawing/2014/main" id="{665EDED9-C811-7243-A657-E0DF45120065}"/>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EA7B8892-848B-8D43-8C1E-2D80A7C025D6}"/>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18" name="Graphic 17">
            <a:extLst>
              <a:ext uri="{FF2B5EF4-FFF2-40B4-BE49-F238E27FC236}">
                <a16:creationId xmlns:a16="http://schemas.microsoft.com/office/drawing/2014/main" id="{98259209-E5BD-48EE-A8FD-ADBE85AA1B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4513" y="941297"/>
            <a:ext cx="2718287" cy="1019359"/>
          </a:xfrm>
          <a:prstGeom prst="rect">
            <a:avLst/>
          </a:prstGeom>
        </p:spPr>
      </p:pic>
    </p:spTree>
    <p:extLst>
      <p:ext uri="{BB962C8B-B14F-4D97-AF65-F5344CB8AC3E}">
        <p14:creationId xmlns:p14="http://schemas.microsoft.com/office/powerpoint/2010/main" val="6994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ver 1">
    <p:bg>
      <p:bgPr>
        <a:blipFill dpi="0" rotWithShape="1">
          <a:blip r:embed="rId2">
            <a:lum/>
          </a:blip>
          <a:srcRect/>
          <a:stretch>
            <a:fillRect l="42000"/>
          </a:stretch>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6">
            <a:extLst>
              <a:ext uri="{FF2B5EF4-FFF2-40B4-BE49-F238E27FC236}">
                <a16:creationId xmlns:a16="http://schemas.microsoft.com/office/drawing/2014/main" id="{B6172EB1-0BEE-0041-9081-807C07AEAC3D}"/>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14" name="Text Placeholder 8">
            <a:extLst>
              <a:ext uri="{FF2B5EF4-FFF2-40B4-BE49-F238E27FC236}">
                <a16:creationId xmlns:a16="http://schemas.microsoft.com/office/drawing/2014/main" id="{DB9BE8C5-2436-FB43-AD9F-F8C48923642A}"/>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8" name="Text Placeholder 8">
            <a:extLst>
              <a:ext uri="{FF2B5EF4-FFF2-40B4-BE49-F238E27FC236}">
                <a16:creationId xmlns:a16="http://schemas.microsoft.com/office/drawing/2014/main" id="{728A91A6-E409-3B4E-AF3B-62A52092299B}"/>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11" name="Graphic 10">
            <a:extLst>
              <a:ext uri="{FF2B5EF4-FFF2-40B4-BE49-F238E27FC236}">
                <a16:creationId xmlns:a16="http://schemas.microsoft.com/office/drawing/2014/main" id="{515774F8-745F-4348-A600-72A77A2170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4511" y="941297"/>
            <a:ext cx="2718290" cy="1019359"/>
          </a:xfrm>
          <a:prstGeom prst="rect">
            <a:avLst/>
          </a:prstGeom>
        </p:spPr>
      </p:pic>
    </p:spTree>
    <p:extLst>
      <p:ext uri="{BB962C8B-B14F-4D97-AF65-F5344CB8AC3E}">
        <p14:creationId xmlns:p14="http://schemas.microsoft.com/office/powerpoint/2010/main" val="52243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ver 2">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7" name="Title 16">
            <a:extLst>
              <a:ext uri="{FF2B5EF4-FFF2-40B4-BE49-F238E27FC236}">
                <a16:creationId xmlns:a16="http://schemas.microsoft.com/office/drawing/2014/main" id="{665EDED9-C811-7243-A657-E0DF45120065}"/>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EA7B8892-848B-8D43-8C1E-2D80A7C025D6}"/>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11" name="Graphic 10">
            <a:extLst>
              <a:ext uri="{FF2B5EF4-FFF2-40B4-BE49-F238E27FC236}">
                <a16:creationId xmlns:a16="http://schemas.microsoft.com/office/drawing/2014/main" id="{F9BE5904-86AB-47AB-BDC3-174E4A03DA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4511" y="941297"/>
            <a:ext cx="2718290" cy="1019359"/>
          </a:xfrm>
          <a:prstGeom prst="rect">
            <a:avLst/>
          </a:prstGeom>
        </p:spPr>
      </p:pic>
    </p:spTree>
    <p:extLst>
      <p:ext uri="{BB962C8B-B14F-4D97-AF65-F5344CB8AC3E}">
        <p14:creationId xmlns:p14="http://schemas.microsoft.com/office/powerpoint/2010/main" val="370612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over 1">
    <p:bg>
      <p:bgPr>
        <a:blipFill dpi="0" rotWithShape="1">
          <a:blip r:embed="rId2">
            <a:lum/>
          </a:blip>
          <a:srcRect/>
          <a:stretch>
            <a:fillRect l="42000"/>
          </a:stretch>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6">
            <a:extLst>
              <a:ext uri="{FF2B5EF4-FFF2-40B4-BE49-F238E27FC236}">
                <a16:creationId xmlns:a16="http://schemas.microsoft.com/office/drawing/2014/main" id="{B6172EB1-0BEE-0041-9081-807C07AEAC3D}"/>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14" name="Text Placeholder 8">
            <a:extLst>
              <a:ext uri="{FF2B5EF4-FFF2-40B4-BE49-F238E27FC236}">
                <a16:creationId xmlns:a16="http://schemas.microsoft.com/office/drawing/2014/main" id="{DB9BE8C5-2436-FB43-AD9F-F8C48923642A}"/>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8" name="Text Placeholder 8">
            <a:extLst>
              <a:ext uri="{FF2B5EF4-FFF2-40B4-BE49-F238E27FC236}">
                <a16:creationId xmlns:a16="http://schemas.microsoft.com/office/drawing/2014/main" id="{728A91A6-E409-3B4E-AF3B-62A52092299B}"/>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9" name="Graphic 8">
            <a:extLst>
              <a:ext uri="{FF2B5EF4-FFF2-40B4-BE49-F238E27FC236}">
                <a16:creationId xmlns:a16="http://schemas.microsoft.com/office/drawing/2014/main" id="{FCFA86EE-AFBA-4803-A2E9-B46139AC4D7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34511" y="941297"/>
            <a:ext cx="2718290" cy="1019358"/>
          </a:xfrm>
          <a:prstGeom prst="rect">
            <a:avLst/>
          </a:prstGeom>
        </p:spPr>
      </p:pic>
    </p:spTree>
    <p:extLst>
      <p:ext uri="{BB962C8B-B14F-4D97-AF65-F5344CB8AC3E}">
        <p14:creationId xmlns:p14="http://schemas.microsoft.com/office/powerpoint/2010/main" val="26106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2">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7" name="Title 16">
            <a:extLst>
              <a:ext uri="{FF2B5EF4-FFF2-40B4-BE49-F238E27FC236}">
                <a16:creationId xmlns:a16="http://schemas.microsoft.com/office/drawing/2014/main" id="{665EDED9-C811-7243-A657-E0DF45120065}"/>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EA7B8892-848B-8D43-8C1E-2D80A7C025D6}"/>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11" name="Graphic 10">
            <a:extLst>
              <a:ext uri="{FF2B5EF4-FFF2-40B4-BE49-F238E27FC236}">
                <a16:creationId xmlns:a16="http://schemas.microsoft.com/office/drawing/2014/main" id="{F9BE5904-86AB-47AB-BDC3-174E4A03DAE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34511" y="941297"/>
            <a:ext cx="2718290" cy="1019358"/>
          </a:xfrm>
          <a:prstGeom prst="rect">
            <a:avLst/>
          </a:prstGeom>
        </p:spPr>
      </p:pic>
    </p:spTree>
    <p:extLst>
      <p:ext uri="{BB962C8B-B14F-4D97-AF65-F5344CB8AC3E}">
        <p14:creationId xmlns:p14="http://schemas.microsoft.com/office/powerpoint/2010/main" val="335859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0634" y="685800"/>
            <a:ext cx="10981765" cy="664536"/>
          </a:xfrm>
          <a:prstGeom prst="rect">
            <a:avLst/>
          </a:prstGeom>
        </p:spPr>
        <p:txBody>
          <a:bodyPr lIns="0" tIns="0" rIns="0" bIns="0"/>
          <a:lstStyle>
            <a:lvl1pPr>
              <a:defRPr sz="3200" b="0" i="0">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Tree>
    <p:extLst>
      <p:ext uri="{BB962C8B-B14F-4D97-AF65-F5344CB8AC3E}">
        <p14:creationId xmlns:p14="http://schemas.microsoft.com/office/powerpoint/2010/main" val="169414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content 1">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021" y="0"/>
            <a:ext cx="7129705"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solidFill>
          <a:effectLst/>
        </p:spPr>
        <p:txBody>
          <a:bodyPr wrap="square">
            <a:noAutofit/>
          </a:bodyPr>
          <a:lstStyle>
            <a:lvl1pPr marL="0" indent="0">
              <a:buNone/>
              <a:defRPr sz="1300" b="0" i="0">
                <a:ln>
                  <a:noFill/>
                </a:ln>
                <a:noFill/>
                <a:latin typeface="Calibri" panose="020F0502020204030204" pitchFamily="34" charset="0"/>
                <a:ea typeface="Open Sans Light" charset="0"/>
                <a:cs typeface="Calibri" panose="020F0502020204030204" pitchFamily="34" charset="0"/>
              </a:defRPr>
            </a:lvl1pPr>
          </a:lstStyle>
          <a:p>
            <a:endParaRPr lang="en-US"/>
          </a:p>
        </p:txBody>
      </p:sp>
      <p:sp>
        <p:nvSpPr>
          <p:cNvPr id="6" name="Title 1">
            <a:extLst>
              <a:ext uri="{FF2B5EF4-FFF2-40B4-BE49-F238E27FC236}">
                <a16:creationId xmlns:a16="http://schemas.microsoft.com/office/drawing/2014/main" id="{9DF61E13-4195-494C-B4BA-4696B5ADF7E8}"/>
              </a:ext>
            </a:extLst>
          </p:cNvPr>
          <p:cNvSpPr>
            <a:spLocks noGrp="1"/>
          </p:cNvSpPr>
          <p:nvPr>
            <p:ph type="title" hasCustomPrompt="1"/>
          </p:nvPr>
        </p:nvSpPr>
        <p:spPr>
          <a:xfrm>
            <a:off x="647699" y="2294844"/>
            <a:ext cx="5242737" cy="584200"/>
          </a:xfrm>
          <a:prstGeom prst="rect">
            <a:avLst/>
          </a:prstGeom>
        </p:spPr>
        <p:txBody>
          <a:bodyPr lIns="0"/>
          <a:lstStyle>
            <a:lvl1pPr>
              <a:defRPr sz="3200" b="0" i="0" spc="0" baseline="0">
                <a:solidFill>
                  <a:schemeClr val="tx1"/>
                </a:solidFill>
                <a:latin typeface="Calibri" panose="020F0502020204030204" pitchFamily="34" charset="0"/>
                <a:cs typeface="Calibri" panose="020F0502020204030204" pitchFamily="34" charset="0"/>
              </a:defRPr>
            </a:lvl1pPr>
          </a:lstStyle>
          <a:p>
            <a:r>
              <a:rPr lang="en-US"/>
              <a:t>Click to edit master title style</a:t>
            </a:r>
          </a:p>
        </p:txBody>
      </p:sp>
      <p:sp>
        <p:nvSpPr>
          <p:cNvPr id="7" name="Text Placeholder 5">
            <a:extLst>
              <a:ext uri="{FF2B5EF4-FFF2-40B4-BE49-F238E27FC236}">
                <a16:creationId xmlns:a16="http://schemas.microsoft.com/office/drawing/2014/main" id="{A9A72B0C-4647-FE4E-B499-919B07542450}"/>
              </a:ext>
            </a:extLst>
          </p:cNvPr>
          <p:cNvSpPr>
            <a:spLocks noGrp="1"/>
          </p:cNvSpPr>
          <p:nvPr>
            <p:ph type="body" sz="quarter" idx="11"/>
          </p:nvPr>
        </p:nvSpPr>
        <p:spPr>
          <a:xfrm>
            <a:off x="664030" y="3209013"/>
            <a:ext cx="2895600" cy="832983"/>
          </a:xfrm>
          <a:prstGeom prst="rect">
            <a:avLst/>
          </a:prstGeom>
        </p:spPr>
        <p:txBody>
          <a:bodyPr lIns="0"/>
          <a:lstStyle>
            <a:lvl1pPr>
              <a:buClr>
                <a:srgbClr val="000000"/>
              </a:buClr>
              <a:buFont typeface="Arial" panose="020B0604020202020204" pitchFamily="34" charset="0"/>
              <a:buNone/>
              <a:defRPr sz="2400">
                <a:latin typeface="Calibri" panose="020F0502020204030204" pitchFamily="34" charset="0"/>
                <a:cs typeface="Calibri" panose="020F0502020204030204" pitchFamily="34" charset="0"/>
              </a:defRPr>
            </a:lvl1pPr>
            <a:lvl2pPr marL="0" indent="-182880">
              <a:buClr>
                <a:srgbClr val="000000"/>
              </a:buClr>
              <a:buFont typeface="Arial" panose="020B0604020202020204" pitchFamily="34" charset="0"/>
              <a:buChar char="•"/>
              <a:defRPr sz="1800">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1"/>
            <a:r>
              <a:rPr lang="en-US"/>
              <a:t>Second level</a:t>
            </a:r>
          </a:p>
          <a:p>
            <a:pPr lvl="1"/>
            <a:r>
              <a:rPr lang="en-US"/>
              <a:t>Second level</a:t>
            </a:r>
          </a:p>
          <a:p>
            <a:pPr lvl="1"/>
            <a:endParaRPr lang="en-US"/>
          </a:p>
          <a:p>
            <a:pPr lvl="1"/>
            <a:endParaRPr lang="en-US"/>
          </a:p>
          <a:p>
            <a:pPr lvl="1"/>
            <a:endParaRPr lang="en-US"/>
          </a:p>
          <a:p>
            <a:pPr lvl="1"/>
            <a:endParaRPr lang="en-US"/>
          </a:p>
        </p:txBody>
      </p:sp>
    </p:spTree>
    <p:extLst>
      <p:ext uri="{BB962C8B-B14F-4D97-AF65-F5344CB8AC3E}">
        <p14:creationId xmlns:p14="http://schemas.microsoft.com/office/powerpoint/2010/main" val="28427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content 2">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EB9CE6-B8EE-EE42-AB1F-511D94D7AD1F}"/>
              </a:ext>
            </a:extLst>
          </p:cNvPr>
          <p:cNvSpPr>
            <a:spLocks noGrp="1"/>
          </p:cNvSpPr>
          <p:nvPr>
            <p:ph type="title" hasCustomPrompt="1"/>
          </p:nvPr>
        </p:nvSpPr>
        <p:spPr>
          <a:xfrm>
            <a:off x="647700" y="2204583"/>
            <a:ext cx="2895600" cy="1056520"/>
          </a:xfrm>
          <a:prstGeom prst="rect">
            <a:avLst/>
          </a:prstGeom>
        </p:spPr>
        <p:txBody>
          <a:bodyPr lIns="0"/>
          <a:lstStyle>
            <a:lvl1pPr>
              <a:defRPr sz="3200" b="0" i="0" spc="0" baseline="0">
                <a:solidFill>
                  <a:srgbClr val="000000"/>
                </a:solidFill>
                <a:latin typeface="Calibri" panose="020F0502020204030204" pitchFamily="34" charset="0"/>
                <a:cs typeface="Calibri" panose="020F0502020204030204" pitchFamily="34" charset="0"/>
              </a:defRPr>
            </a:lvl1pPr>
          </a:lstStyle>
          <a:p>
            <a:r>
              <a:rPr lang="en-US"/>
              <a:t>Click to edit master title style</a:t>
            </a:r>
          </a:p>
        </p:txBody>
      </p:sp>
      <p:sp>
        <p:nvSpPr>
          <p:cNvPr id="4" name="Picture Placeholder 3">
            <a:extLst>
              <a:ext uri="{FF2B5EF4-FFF2-40B4-BE49-F238E27FC236}">
                <a16:creationId xmlns:a16="http://schemas.microsoft.com/office/drawing/2014/main" id="{6DB0AB57-BF47-AE49-8803-EC6FAA32E228}"/>
              </a:ext>
            </a:extLst>
          </p:cNvPr>
          <p:cNvSpPr>
            <a:spLocks noGrp="1"/>
          </p:cNvSpPr>
          <p:nvPr>
            <p:ph type="pic" sz="quarter" idx="10"/>
          </p:nvPr>
        </p:nvSpPr>
        <p:spPr>
          <a:xfrm flipH="1">
            <a:off x="6096000" y="0"/>
            <a:ext cx="6095996" cy="6858000"/>
          </a:xfrm>
          <a:prstGeom prst="flowChartDelay">
            <a:avLst/>
          </a:prstGeom>
          <a:solidFill>
            <a:schemeClr val="bg1"/>
          </a:solidFill>
        </p:spPr>
        <p:txBody>
          <a:bodyPr/>
          <a:lstStyle>
            <a:lvl1pPr>
              <a:defRPr>
                <a:noFill/>
              </a:defRPr>
            </a:lvl1pPr>
          </a:lstStyle>
          <a:p>
            <a:endParaRPr lang="en-US"/>
          </a:p>
        </p:txBody>
      </p:sp>
      <p:sp>
        <p:nvSpPr>
          <p:cNvPr id="6" name="Text Placeholder 5">
            <a:extLst>
              <a:ext uri="{FF2B5EF4-FFF2-40B4-BE49-F238E27FC236}">
                <a16:creationId xmlns:a16="http://schemas.microsoft.com/office/drawing/2014/main" id="{C853C9A5-41E3-694A-A308-E421A78C5271}"/>
              </a:ext>
            </a:extLst>
          </p:cNvPr>
          <p:cNvSpPr>
            <a:spLocks noGrp="1"/>
          </p:cNvSpPr>
          <p:nvPr>
            <p:ph type="body" sz="quarter" idx="11" hasCustomPrompt="1"/>
          </p:nvPr>
        </p:nvSpPr>
        <p:spPr>
          <a:xfrm>
            <a:off x="664029" y="3429000"/>
            <a:ext cx="4713511" cy="832983"/>
          </a:xfrm>
          <a:prstGeom prst="rect">
            <a:avLst/>
          </a:prstGeom>
        </p:spPr>
        <p:txBody>
          <a:bodyPr/>
          <a:lstStyle>
            <a:lvl1pPr>
              <a:buClr>
                <a:srgbClr val="000000"/>
              </a:buClr>
              <a:buFont typeface="Arial" panose="020B0604020202020204" pitchFamily="34" charset="0"/>
              <a:buChar char="•"/>
              <a:defRPr sz="2400">
                <a:latin typeface="Calibri" panose="020F0502020204030204" pitchFamily="34" charset="0"/>
                <a:cs typeface="Calibri" panose="020F0502020204030204" pitchFamily="34" charset="0"/>
              </a:defRPr>
            </a:lvl1pPr>
            <a:lvl2pPr>
              <a:buClr>
                <a:srgbClr val="000000"/>
              </a:buClr>
              <a:buFont typeface="Arial" panose="020B0604020202020204" pitchFamily="34" charset="0"/>
              <a:buChar char="•"/>
              <a:defRPr sz="1800">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 Click to edit Master text styles</a:t>
            </a:r>
          </a:p>
          <a:p>
            <a:pPr lvl="1"/>
            <a:r>
              <a:rPr lang="en-US"/>
              <a:t>Second level</a:t>
            </a:r>
          </a:p>
          <a:p>
            <a:pPr lvl="1"/>
            <a:endParaRPr lang="en-US"/>
          </a:p>
          <a:p>
            <a:pPr lvl="1"/>
            <a:endParaRPr lang="en-US"/>
          </a:p>
          <a:p>
            <a:pPr lvl="1"/>
            <a:endParaRPr lang="en-US"/>
          </a:p>
          <a:p>
            <a:pPr lvl="1"/>
            <a:endParaRPr lang="en-US"/>
          </a:p>
        </p:txBody>
      </p:sp>
    </p:spTree>
    <p:extLst>
      <p:ext uri="{BB962C8B-B14F-4D97-AF65-F5344CB8AC3E}">
        <p14:creationId xmlns:p14="http://schemas.microsoft.com/office/powerpoint/2010/main" val="35229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content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EB9CE6-B8EE-EE42-AB1F-511D94D7AD1F}"/>
              </a:ext>
            </a:extLst>
          </p:cNvPr>
          <p:cNvSpPr>
            <a:spLocks noGrp="1"/>
          </p:cNvSpPr>
          <p:nvPr>
            <p:ph type="title" hasCustomPrompt="1"/>
          </p:nvPr>
        </p:nvSpPr>
        <p:spPr>
          <a:xfrm>
            <a:off x="647700" y="2204583"/>
            <a:ext cx="2895600" cy="1056520"/>
          </a:xfrm>
          <a:prstGeom prst="rect">
            <a:avLst/>
          </a:prstGeom>
        </p:spPr>
        <p:txBody>
          <a:bodyPr lIns="0"/>
          <a:lstStyle>
            <a:lvl1pPr>
              <a:defRPr sz="3200" b="0" i="0" spc="0" baseline="0">
                <a:solidFill>
                  <a:srgbClr val="000000"/>
                </a:solidFill>
                <a:latin typeface="Calibri" panose="020F0502020204030204" pitchFamily="34" charset="0"/>
                <a:cs typeface="Calibri" panose="020F0502020204030204" pitchFamily="34" charset="0"/>
              </a:defRPr>
            </a:lvl1pPr>
          </a:lstStyle>
          <a:p>
            <a:r>
              <a:rPr lang="en-US"/>
              <a:t>Click to edit master title style</a:t>
            </a:r>
          </a:p>
        </p:txBody>
      </p:sp>
      <p:sp>
        <p:nvSpPr>
          <p:cNvPr id="4" name="Picture Placeholder 3">
            <a:extLst>
              <a:ext uri="{FF2B5EF4-FFF2-40B4-BE49-F238E27FC236}">
                <a16:creationId xmlns:a16="http://schemas.microsoft.com/office/drawing/2014/main" id="{6DB0AB57-BF47-AE49-8803-EC6FAA32E228}"/>
              </a:ext>
            </a:extLst>
          </p:cNvPr>
          <p:cNvSpPr>
            <a:spLocks noGrp="1" noChangeAspect="1"/>
          </p:cNvSpPr>
          <p:nvPr>
            <p:ph type="pic" sz="quarter" idx="10"/>
          </p:nvPr>
        </p:nvSpPr>
        <p:spPr>
          <a:xfrm flipH="1">
            <a:off x="7315199" y="0"/>
            <a:ext cx="4876796" cy="6858000"/>
          </a:xfrm>
          <a:prstGeom prst="flowChartDelay">
            <a:avLst/>
          </a:prstGeom>
          <a:solidFill>
            <a:schemeClr val="bg1">
              <a:lumMod val="85000"/>
            </a:schemeClr>
          </a:solidFill>
        </p:spPr>
        <p:txBody>
          <a:bodyPr/>
          <a:lstStyle>
            <a:lvl1pPr>
              <a:defRPr>
                <a:noFill/>
              </a:defRPr>
            </a:lvl1pPr>
          </a:lstStyle>
          <a:p>
            <a:endParaRPr lang="en-US"/>
          </a:p>
        </p:txBody>
      </p:sp>
      <p:sp>
        <p:nvSpPr>
          <p:cNvPr id="6" name="Text Placeholder 5">
            <a:extLst>
              <a:ext uri="{FF2B5EF4-FFF2-40B4-BE49-F238E27FC236}">
                <a16:creationId xmlns:a16="http://schemas.microsoft.com/office/drawing/2014/main" id="{C853C9A5-41E3-694A-A308-E421A78C5271}"/>
              </a:ext>
            </a:extLst>
          </p:cNvPr>
          <p:cNvSpPr>
            <a:spLocks noGrp="1"/>
          </p:cNvSpPr>
          <p:nvPr>
            <p:ph type="body" sz="quarter" idx="11" hasCustomPrompt="1"/>
          </p:nvPr>
        </p:nvSpPr>
        <p:spPr>
          <a:xfrm>
            <a:off x="664029" y="3429000"/>
            <a:ext cx="5883275" cy="832983"/>
          </a:xfrm>
          <a:prstGeom prst="rect">
            <a:avLst/>
          </a:prstGeom>
        </p:spPr>
        <p:txBody>
          <a:bodyPr/>
          <a:lstStyle>
            <a:lvl1pPr>
              <a:buClr>
                <a:srgbClr val="000000"/>
              </a:buClr>
              <a:buFont typeface="Arial" panose="020B0604020202020204" pitchFamily="34" charset="0"/>
              <a:buChar char="•"/>
              <a:defRPr sz="2400">
                <a:latin typeface="Calibri" panose="020F0502020204030204" pitchFamily="34" charset="0"/>
                <a:cs typeface="Calibri" panose="020F0502020204030204" pitchFamily="34" charset="0"/>
              </a:defRPr>
            </a:lvl1pPr>
            <a:lvl2pPr>
              <a:buClr>
                <a:srgbClr val="000000"/>
              </a:buClr>
              <a:buFont typeface="Arial" panose="020B0604020202020204" pitchFamily="34" charset="0"/>
              <a:buChar char="•"/>
              <a:defRPr sz="1800">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 Click to edit Master text styles</a:t>
            </a:r>
          </a:p>
          <a:p>
            <a:pPr lvl="1"/>
            <a:r>
              <a:rPr lang="en-US"/>
              <a:t>Second level</a:t>
            </a:r>
          </a:p>
          <a:p>
            <a:pPr lvl="1"/>
            <a:endParaRPr lang="en-US"/>
          </a:p>
          <a:p>
            <a:pPr lvl="1"/>
            <a:endParaRPr lang="en-US"/>
          </a:p>
          <a:p>
            <a:pPr lvl="1"/>
            <a:endParaRPr lang="en-US"/>
          </a:p>
          <a:p>
            <a:pPr lvl="1"/>
            <a:endParaRPr lang="en-US"/>
          </a:p>
        </p:txBody>
      </p:sp>
    </p:spTree>
    <p:extLst>
      <p:ext uri="{BB962C8B-B14F-4D97-AF65-F5344CB8AC3E}">
        <p14:creationId xmlns:p14="http://schemas.microsoft.com/office/powerpoint/2010/main" val="222113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6161D9-E985-4942-A05E-3E5A2879C319}"/>
              </a:ext>
            </a:extLst>
          </p:cNvPr>
          <p:cNvSpPr>
            <a:spLocks noGrp="1"/>
          </p:cNvSpPr>
          <p:nvPr>
            <p:ph type="body" sz="quarter" idx="17" hasCustomPrompt="1"/>
          </p:nvPr>
        </p:nvSpPr>
        <p:spPr>
          <a:xfrm>
            <a:off x="668625" y="3379459"/>
            <a:ext cx="5944826" cy="741520"/>
          </a:xfrm>
          <a:prstGeom prst="rect">
            <a:avLst/>
          </a:prstGeom>
        </p:spPr>
        <p:txBody>
          <a:bodyPr lIns="0" tIns="0"/>
          <a:lstStyle>
            <a:lvl1pPr marL="0" marR="0" indent="0" algn="l" defTabSz="914400" rtl="0" eaLnBrk="1" fontAlgn="auto" latinLnBrk="0" hangingPunct="1">
              <a:lnSpc>
                <a:spcPct val="100000"/>
              </a:lnSpc>
              <a:spcBef>
                <a:spcPts val="0"/>
              </a:spcBef>
              <a:spcAft>
                <a:spcPts val="0"/>
              </a:spcAft>
              <a:buClrTx/>
              <a:buSzTx/>
              <a:buFontTx/>
              <a:buNone/>
              <a:tabLst/>
              <a:defRPr b="0" i="0">
                <a:solidFill>
                  <a:schemeClr val="bg1"/>
                </a:solidFill>
                <a:latin typeface="Calibri" panose="020F0502020204030204" pitchFamily="34" charset="0"/>
                <a:cs typeface="Calibri" panose="020F0502020204030204" pitchFamily="34" charset="0"/>
              </a:defRPr>
            </a:lvl1pPr>
            <a:lvl5pPr marL="0" indent="0" algn="l">
              <a:spcBef>
                <a:spcPts val="0"/>
              </a:spcBef>
              <a:buNone/>
              <a:defRPr sz="2400" b="0" i="0">
                <a:solidFill>
                  <a:schemeClr val="bg1"/>
                </a:solidFill>
                <a:latin typeface="Calibri" panose="020F0502020204030204" pitchFamily="34" charset="0"/>
                <a:cs typeface="Calibri" panose="020F05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1" name="Text Placeholder 10">
            <a:extLst>
              <a:ext uri="{FF2B5EF4-FFF2-40B4-BE49-F238E27FC236}">
                <a16:creationId xmlns:a16="http://schemas.microsoft.com/office/drawing/2014/main" id="{A3E9CC45-C07D-AB40-B535-0F3785A60008}"/>
              </a:ext>
            </a:extLst>
          </p:cNvPr>
          <p:cNvSpPr>
            <a:spLocks noGrp="1"/>
          </p:cNvSpPr>
          <p:nvPr>
            <p:ph type="body" sz="quarter" idx="18" hasCustomPrompt="1"/>
          </p:nvPr>
        </p:nvSpPr>
        <p:spPr>
          <a:xfrm>
            <a:off x="675436" y="1175388"/>
            <a:ext cx="5751512" cy="931863"/>
          </a:xfrm>
          <a:prstGeom prst="rect">
            <a:avLst/>
          </a:prstGeom>
        </p:spPr>
        <p:txBody>
          <a:bodyPr lIns="0" tIns="0"/>
          <a:lstStyle>
            <a:lvl1pPr>
              <a:defRPr sz="8000" b="0" i="0">
                <a:solidFill>
                  <a:schemeClr val="bg1"/>
                </a:solidFill>
                <a:latin typeface="Calibri" panose="020F0502020204030204" pitchFamily="34" charset="0"/>
                <a:cs typeface="Calibri" panose="020F0502020204030204" pitchFamily="34" charset="0"/>
              </a:defRPr>
            </a:lvl1pPr>
          </a:lstStyle>
          <a:p>
            <a:pPr lvl="0"/>
            <a:r>
              <a:rPr lang="en-US"/>
              <a:t>Thank You</a:t>
            </a:r>
          </a:p>
        </p:txBody>
      </p:sp>
      <p:sp>
        <p:nvSpPr>
          <p:cNvPr id="2" name="TextBox 1">
            <a:extLst>
              <a:ext uri="{FF2B5EF4-FFF2-40B4-BE49-F238E27FC236}">
                <a16:creationId xmlns:a16="http://schemas.microsoft.com/office/drawing/2014/main" id="{F41225DC-D1EE-0648-8498-51046834E6AF}"/>
              </a:ext>
            </a:extLst>
          </p:cNvPr>
          <p:cNvSpPr txBox="1"/>
          <p:nvPr userDrawn="1"/>
        </p:nvSpPr>
        <p:spPr>
          <a:xfrm>
            <a:off x="6325849" y="161893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4" name="TextBox 3">
            <a:extLst>
              <a:ext uri="{FF2B5EF4-FFF2-40B4-BE49-F238E27FC236}">
                <a16:creationId xmlns:a16="http://schemas.microsoft.com/office/drawing/2014/main" id="{986EBCA5-1EB9-7849-95AC-59BB03184577}"/>
              </a:ext>
            </a:extLst>
          </p:cNvPr>
          <p:cNvSpPr txBox="1"/>
          <p:nvPr userDrawn="1"/>
        </p:nvSpPr>
        <p:spPr>
          <a:xfrm>
            <a:off x="4796852" y="2218544"/>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pic>
        <p:nvPicPr>
          <p:cNvPr id="7" name="Picture 6" descr="A picture containing rain, nature&#10;&#10;Description automatically generated">
            <a:extLst>
              <a:ext uri="{FF2B5EF4-FFF2-40B4-BE49-F238E27FC236}">
                <a16:creationId xmlns:a16="http://schemas.microsoft.com/office/drawing/2014/main" id="{4337C594-894C-1147-A8A8-06C37F64199D}"/>
              </a:ext>
            </a:extLst>
          </p:cNvPr>
          <p:cNvPicPr>
            <a:picLocks noChangeAspect="1"/>
          </p:cNvPicPr>
          <p:nvPr userDrawn="1"/>
        </p:nvPicPr>
        <p:blipFill rotWithShape="1">
          <a:blip r:embed="rId2"/>
          <a:srcRect r="7924"/>
          <a:stretch/>
        </p:blipFill>
        <p:spPr>
          <a:xfrm>
            <a:off x="5175851" y="0"/>
            <a:ext cx="7016149" cy="6858000"/>
          </a:xfrm>
          <a:prstGeom prst="rect">
            <a:avLst/>
          </a:prstGeom>
        </p:spPr>
      </p:pic>
      <p:sp>
        <p:nvSpPr>
          <p:cNvPr id="12" name="Rectangle 11">
            <a:extLst>
              <a:ext uri="{FF2B5EF4-FFF2-40B4-BE49-F238E27FC236}">
                <a16:creationId xmlns:a16="http://schemas.microsoft.com/office/drawing/2014/main" id="{867C7695-3C3A-684A-9D41-246A3B660DED}"/>
              </a:ext>
            </a:extLst>
          </p:cNvPr>
          <p:cNvSpPr/>
          <p:nvPr userDrawn="1"/>
        </p:nvSpPr>
        <p:spPr>
          <a:xfrm>
            <a:off x="0" y="5955858"/>
            <a:ext cx="4520242" cy="902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4D0FE1E3-56BD-4B8B-83D2-D987B62EEA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1069" y="5078018"/>
            <a:ext cx="2599845" cy="974942"/>
          </a:xfrm>
          <a:prstGeom prst="rect">
            <a:avLst/>
          </a:prstGeom>
        </p:spPr>
      </p:pic>
    </p:spTree>
    <p:extLst>
      <p:ext uri="{BB962C8B-B14F-4D97-AF65-F5344CB8AC3E}">
        <p14:creationId xmlns:p14="http://schemas.microsoft.com/office/powerpoint/2010/main" val="132564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2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Large)">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Tree>
    <p:extLst>
      <p:ext uri="{BB962C8B-B14F-4D97-AF65-F5344CB8AC3E}">
        <p14:creationId xmlns:p14="http://schemas.microsoft.com/office/powerpoint/2010/main" val="198594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25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38620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11" name="Text Placeholder 10">
            <a:extLst>
              <a:ext uri="{FF2B5EF4-FFF2-40B4-BE49-F238E27FC236}">
                <a16:creationId xmlns:a16="http://schemas.microsoft.com/office/drawing/2014/main" id="{00966CAD-0838-43A0-9D83-F659FBA15391}"/>
              </a:ext>
            </a:extLst>
          </p:cNvPr>
          <p:cNvSpPr>
            <a:spLocks noGrp="1"/>
          </p:cNvSpPr>
          <p:nvPr>
            <p:ph type="body" sz="quarter" idx="11"/>
          </p:nvPr>
        </p:nvSpPr>
        <p:spPr>
          <a:xfrm>
            <a:off x="643498" y="1438275"/>
            <a:ext cx="10981765" cy="2058988"/>
          </a:xfrm>
          <a:prstGeom prst="rect">
            <a:avLst/>
          </a:prstGeom>
        </p:spPr>
        <p:txBody>
          <a:bodyPr/>
          <a:lstStyle>
            <a:lvl1pPr>
              <a:defRPr sz="24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36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Tree>
    <p:extLst>
      <p:ext uri="{BB962C8B-B14F-4D97-AF65-F5344CB8AC3E}">
        <p14:creationId xmlns:p14="http://schemas.microsoft.com/office/powerpoint/2010/main" val="6999538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3/15/2023</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18477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112515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3/15/2023</a:t>
            </a:fld>
            <a:endParaRPr lang="en-US"/>
          </a:p>
        </p:txBody>
      </p:sp>
      <p:sp>
        <p:nvSpPr>
          <p:cNvPr id="4" name="Footer Placeholder 3"/>
          <p:cNvSpPr>
            <a:spLocks noGrp="1"/>
          </p:cNvSpPr>
          <p:nvPr>
            <p:ph type="ftr" sz="quarter" idx="11"/>
          </p:nvPr>
        </p:nvSpPr>
        <p:spPr>
          <a:xfrm>
            <a:off x="4038600" y="6342095"/>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088" y="1390650"/>
            <a:ext cx="10660062"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8132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11" name="Text Placeholder 10">
            <a:extLst>
              <a:ext uri="{FF2B5EF4-FFF2-40B4-BE49-F238E27FC236}">
                <a16:creationId xmlns:a16="http://schemas.microsoft.com/office/drawing/2014/main" id="{00966CAD-0838-43A0-9D83-F659FBA15391}"/>
              </a:ext>
            </a:extLst>
          </p:cNvPr>
          <p:cNvSpPr>
            <a:spLocks noGrp="1"/>
          </p:cNvSpPr>
          <p:nvPr>
            <p:ph type="body" sz="quarter" idx="11"/>
          </p:nvPr>
        </p:nvSpPr>
        <p:spPr>
          <a:xfrm>
            <a:off x="643498" y="1438275"/>
            <a:ext cx="10981765" cy="2058988"/>
          </a:xfrm>
          <a:prstGeom prst="rect">
            <a:avLst/>
          </a:prstGeom>
        </p:spPr>
        <p:txBody>
          <a:bodyPr/>
          <a:lstStyle>
            <a:lvl1pPr>
              <a:defRPr sz="24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36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_no logo">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FE34EE12-FCAE-41EE-BFE5-5A67FD1AF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1C948-A344-491D-8DB0-86668A8521AB}" type="slidenum">
              <a:rPr lang="en-US" smtClean="0"/>
              <a:t>‹#›</a:t>
            </a:fld>
            <a:endParaRPr lang="en-US"/>
          </a:p>
        </p:txBody>
      </p:sp>
    </p:spTree>
    <p:extLst>
      <p:ext uri="{BB962C8B-B14F-4D97-AF65-F5344CB8AC3E}">
        <p14:creationId xmlns:p14="http://schemas.microsoft.com/office/powerpoint/2010/main" val="158725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38620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11" name="Text Placeholder 10">
            <a:extLst>
              <a:ext uri="{FF2B5EF4-FFF2-40B4-BE49-F238E27FC236}">
                <a16:creationId xmlns:a16="http://schemas.microsoft.com/office/drawing/2014/main" id="{00966CAD-0838-43A0-9D83-F659FBA15391}"/>
              </a:ext>
            </a:extLst>
          </p:cNvPr>
          <p:cNvSpPr>
            <a:spLocks noGrp="1"/>
          </p:cNvSpPr>
          <p:nvPr>
            <p:ph type="body" sz="quarter" idx="11"/>
          </p:nvPr>
        </p:nvSpPr>
        <p:spPr>
          <a:xfrm>
            <a:off x="643498" y="1438275"/>
            <a:ext cx="10981765" cy="2058988"/>
          </a:xfrm>
          <a:prstGeom prst="rect">
            <a:avLst/>
          </a:prstGeom>
        </p:spPr>
        <p:txBody>
          <a:bodyPr/>
          <a:lstStyle>
            <a:lvl1pPr>
              <a:defRPr sz="24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36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3849" y="365126"/>
            <a:ext cx="11010301" cy="664536"/>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3/15/2023</a:t>
            </a:fld>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603849" y="1140485"/>
            <a:ext cx="11010301" cy="4820367"/>
          </a:xfrm>
        </p:spPr>
        <p:txBody>
          <a:bodyPr/>
          <a:lstStyle>
            <a:lvl1pPr>
              <a:spcBef>
                <a:spcPts val="1800"/>
              </a:spcBef>
              <a:defRPr sz="2000">
                <a:latin typeface="+mn-lt"/>
              </a:defRPr>
            </a:lvl1pPr>
            <a:lvl2pPr marL="569913" indent="-228600">
              <a:buClr>
                <a:srgbClr val="4A498E"/>
              </a:buClr>
              <a:defRPr sz="1800">
                <a:latin typeface="+mn-lt"/>
              </a:defRPr>
            </a:lvl2pPr>
            <a:lvl3pPr marL="854075" indent="-228600">
              <a:buClr>
                <a:srgbClr val="4A498E"/>
              </a:buClr>
              <a:buFont typeface="Arial" panose="020B0604020202020204" pitchFamily="34" charset="0"/>
              <a:buChar char="•"/>
              <a:tabLst>
                <a:tab pos="854075" algn="l"/>
              </a:tabLst>
              <a:defRPr sz="1600">
                <a:latin typeface="+mn-lt"/>
              </a:defRPr>
            </a:lvl3pPr>
            <a:lvl4pPr>
              <a:buClr>
                <a:srgbClr val="4A498E"/>
              </a:buClr>
              <a:defRPr sz="1200">
                <a:latin typeface="+mn-lt"/>
              </a:defRPr>
            </a:lvl4pPr>
            <a:lvl5pPr marL="2057400" indent="-228600">
              <a:buClr>
                <a:srgbClr val="4A498E"/>
              </a:buClr>
              <a:buFont typeface="Calibri" panose="020F050202020403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6877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Content 4">
  <p:cSld name="Two Content 4">
    <p:spTree>
      <p:nvGrpSpPr>
        <p:cNvPr id="1" name="Shape 318"/>
        <p:cNvGrpSpPr/>
        <p:nvPr/>
      </p:nvGrpSpPr>
      <p:grpSpPr>
        <a:xfrm>
          <a:off x="0" y="0"/>
          <a:ext cx="0" cy="0"/>
          <a:chOff x="0" y="0"/>
          <a:chExt cx="0" cy="0"/>
        </a:xfrm>
      </p:grpSpPr>
      <p:sp>
        <p:nvSpPr>
          <p:cNvPr id="319" name="Google Shape;319;p96"/>
          <p:cNvSpPr txBox="1">
            <a:spLocks noGrp="1"/>
          </p:cNvSpPr>
          <p:nvPr>
            <p:ph type="title"/>
          </p:nvPr>
        </p:nvSpPr>
        <p:spPr>
          <a:xfrm>
            <a:off x="426733" y="609600"/>
            <a:ext cx="10515600" cy="753600"/>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1"/>
              </a:buClr>
              <a:buSzPts val="2400"/>
              <a:buFont typeface="Poppins SemiBold"/>
              <a:buNone/>
              <a:defRPr>
                <a:latin typeface="Poppins SemiBold"/>
                <a:ea typeface="Poppins SemiBold"/>
                <a:cs typeface="Poppins SemiBold"/>
                <a:sym typeface="Poppins SemiBold"/>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20" name="Google Shape;320;p96"/>
          <p:cNvSpPr txBox="1"/>
          <p:nvPr/>
        </p:nvSpPr>
        <p:spPr>
          <a:xfrm>
            <a:off x="767984" y="6528800"/>
            <a:ext cx="5328000" cy="97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1600"/>
              </a:spcAft>
              <a:buClr>
                <a:srgbClr val="000000"/>
              </a:buClr>
              <a:buSzPts val="500"/>
              <a:buFont typeface="Arial"/>
              <a:buNone/>
            </a:pPr>
            <a:endParaRPr sz="667" b="1" i="0" u="none" strike="noStrike" cap="none">
              <a:solidFill>
                <a:srgbClr val="201F1B"/>
              </a:solidFill>
              <a:latin typeface="Poppins"/>
              <a:ea typeface="Poppins"/>
              <a:cs typeface="Poppins"/>
              <a:sym typeface="Poppins"/>
            </a:endParaRPr>
          </a:p>
        </p:txBody>
      </p:sp>
      <p:cxnSp>
        <p:nvCxnSpPr>
          <p:cNvPr id="321" name="Google Shape;321;p96"/>
          <p:cNvCxnSpPr/>
          <p:nvPr/>
        </p:nvCxnSpPr>
        <p:spPr>
          <a:xfrm>
            <a:off x="401800" y="6289000"/>
            <a:ext cx="11388400" cy="0"/>
          </a:xfrm>
          <a:prstGeom prst="straightConnector1">
            <a:avLst/>
          </a:prstGeom>
          <a:noFill/>
          <a:ln w="9525" cap="flat" cmpd="sng">
            <a:solidFill>
              <a:srgbClr val="757575"/>
            </a:solidFill>
            <a:prstDash val="solid"/>
            <a:round/>
            <a:headEnd type="none" w="sm" len="sm"/>
            <a:tailEnd type="none" w="sm" len="sm"/>
          </a:ln>
        </p:spPr>
      </p:cxnSp>
      <p:pic>
        <p:nvPicPr>
          <p:cNvPr id="322" name="Google Shape;322;p96"/>
          <p:cNvPicPr preferRelativeResize="0"/>
          <p:nvPr/>
        </p:nvPicPr>
        <p:blipFill rotWithShape="1">
          <a:blip r:embed="rId2">
            <a:alphaModFix/>
          </a:blip>
          <a:srcRect/>
          <a:stretch/>
        </p:blipFill>
        <p:spPr>
          <a:xfrm>
            <a:off x="406385" y="6522895"/>
            <a:ext cx="573025" cy="114605"/>
          </a:xfrm>
          <a:prstGeom prst="rect">
            <a:avLst/>
          </a:prstGeom>
          <a:noFill/>
          <a:ln>
            <a:noFill/>
          </a:ln>
        </p:spPr>
      </p:pic>
      <p:sp>
        <p:nvSpPr>
          <p:cNvPr id="323" name="Google Shape;323;p96"/>
          <p:cNvSpPr/>
          <p:nvPr/>
        </p:nvSpPr>
        <p:spPr>
          <a:xfrm>
            <a:off x="11480800" y="6427797"/>
            <a:ext cx="304800" cy="304800"/>
          </a:xfrm>
          <a:prstGeom prst="ellipse">
            <a:avLst/>
          </a:prstGeom>
          <a:solidFill>
            <a:srgbClr val="FDDB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 name="Google Shape;324;p96"/>
          <p:cNvSpPr txBox="1"/>
          <p:nvPr/>
        </p:nvSpPr>
        <p:spPr>
          <a:xfrm>
            <a:off x="11480800" y="6528797"/>
            <a:ext cx="304800" cy="102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fld id="{00000000-1234-1234-1234-123412341234}" type="slidenum">
              <a:rPr lang="en" sz="933" b="0" i="0" u="none" strike="noStrike" cap="none">
                <a:solidFill>
                  <a:srgbClr val="201F1B"/>
                </a:solidFill>
                <a:latin typeface="Poppins Medium"/>
                <a:ea typeface="Poppins Medium"/>
                <a:cs typeface="Poppins Medium"/>
                <a:sym typeface="Poppins Medium"/>
              </a:rPr>
              <a:pPr marL="0" marR="0" lvl="0" indent="0" algn="ctr" rtl="0">
                <a:lnSpc>
                  <a:spcPct val="100000"/>
                </a:lnSpc>
                <a:spcBef>
                  <a:spcPts val="0"/>
                </a:spcBef>
                <a:spcAft>
                  <a:spcPts val="0"/>
                </a:spcAft>
                <a:buClr>
                  <a:srgbClr val="000000"/>
                </a:buClr>
                <a:buSzPts val="700"/>
                <a:buFont typeface="Arial"/>
                <a:buNone/>
              </a:pPr>
              <a:t>‹#›</a:t>
            </a:fld>
            <a:endParaRPr sz="933" b="0" i="0" u="none" strike="noStrike" cap="none">
              <a:solidFill>
                <a:srgbClr val="201F1B"/>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3802030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58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1"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128294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021" y="0"/>
            <a:ext cx="7129705"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Tree>
    <p:extLst>
      <p:ext uri="{BB962C8B-B14F-4D97-AF65-F5344CB8AC3E}">
        <p14:creationId xmlns:p14="http://schemas.microsoft.com/office/powerpoint/2010/main" val="273791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accent2"/>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021" y="0"/>
            <a:ext cx="7129705"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345" y="5976909"/>
            <a:ext cx="1404455"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14" y="5666014"/>
            <a:ext cx="3886200" cy="906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15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6.sv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image" Target="../media/image15.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6.xml"/><Relationship Id="rId1"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2244515" y="61629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1">
                    <a:lumMod val="75000"/>
                  </a:schemeClr>
                </a:solidFill>
                <a:latin typeface="Calibri" panose="020F0502020204030204" pitchFamily="34" charset="0"/>
              </a:rPr>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35"/>
          <a:stretch>
            <a:fillRect/>
          </a:stretch>
        </p:blipFill>
        <p:spPr>
          <a:xfrm>
            <a:off x="534004" y="5988560"/>
            <a:ext cx="1463167" cy="670618"/>
          </a:xfrm>
          <a:prstGeom prst="rect">
            <a:avLst/>
          </a:prstGeom>
        </p:spPr>
      </p:pic>
    </p:spTree>
    <p:extLst>
      <p:ext uri="{BB962C8B-B14F-4D97-AF65-F5344CB8AC3E}">
        <p14:creationId xmlns:p14="http://schemas.microsoft.com/office/powerpoint/2010/main" val="903746646"/>
      </p:ext>
    </p:extLst>
  </p:cSld>
  <p:clrMap bg1="lt1" tx1="dk1" bg2="lt2" tx2="dk2" accent1="accent1" accent2="accent2" accent3="accent3" accent4="accent4" accent5="accent5" accent6="accent6" hlink="hlink" folHlink="folHlink"/>
  <p:sldLayoutIdLst>
    <p:sldLayoutId id="2147483774" r:id="rId1"/>
    <p:sldLayoutId id="2147483813" r:id="rId2"/>
    <p:sldLayoutId id="2147483722" r:id="rId3"/>
    <p:sldLayoutId id="2147483723" r:id="rId4"/>
    <p:sldLayoutId id="2147483672" r:id="rId5"/>
    <p:sldLayoutId id="2147483698" r:id="rId6"/>
    <p:sldLayoutId id="2147483688" r:id="rId7"/>
    <p:sldLayoutId id="2147483993" r:id="rId8"/>
    <p:sldLayoutId id="2147483994" r:id="rId9"/>
    <p:sldLayoutId id="2147483775" r:id="rId10"/>
    <p:sldLayoutId id="2147483776" r:id="rId11"/>
    <p:sldLayoutId id="2147483991" r:id="rId12"/>
    <p:sldLayoutId id="2147483779" r:id="rId13"/>
    <p:sldLayoutId id="2147483780" r:id="rId14"/>
    <p:sldLayoutId id="2147483783" r:id="rId15"/>
    <p:sldLayoutId id="2147483753" r:id="rId16"/>
    <p:sldLayoutId id="2147483754" r:id="rId17"/>
    <p:sldLayoutId id="2147483755" r:id="rId18"/>
    <p:sldLayoutId id="2147483756" r:id="rId19"/>
    <p:sldLayoutId id="2147483757" r:id="rId20"/>
    <p:sldLayoutId id="2147483762" r:id="rId21"/>
    <p:sldLayoutId id="2147483763" r:id="rId22"/>
    <p:sldLayoutId id="2147483764" r:id="rId23"/>
    <p:sldLayoutId id="2147483765" r:id="rId24"/>
    <p:sldLayoutId id="2147483766" r:id="rId25"/>
    <p:sldLayoutId id="2147483814" r:id="rId26"/>
    <p:sldLayoutId id="2147483815" r:id="rId27"/>
    <p:sldLayoutId id="2147483816" r:id="rId28"/>
    <p:sldLayoutId id="2147483817" r:id="rId29"/>
    <p:sldLayoutId id="2147483819" r:id="rId30"/>
    <p:sldLayoutId id="2147483820" r:id="rId31"/>
    <p:sldLayoutId id="2147483821" r:id="rId32"/>
    <p:sldLayoutId id="2147483981"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userDrawn="1">
          <p15:clr>
            <a:srgbClr val="F26B43"/>
          </p15:clr>
        </p15:guide>
        <p15:guide id="3" orient="horz" pos="4032" userDrawn="1">
          <p15:clr>
            <a:srgbClr val="F26B43"/>
          </p15:clr>
        </p15:guide>
        <p15:guide id="4" orient="horz" pos="3696" userDrawn="1">
          <p15:clr>
            <a:srgbClr val="F26B43"/>
          </p15:clr>
        </p15:guide>
        <p15:guide id="5" orient="horz" pos="864" userDrawn="1">
          <p15:clr>
            <a:srgbClr val="F26B43"/>
          </p15:clr>
        </p15:guide>
        <p15:guide id="6" pos="384" userDrawn="1">
          <p15:clr>
            <a:srgbClr val="F26B43"/>
          </p15:clr>
        </p15:guide>
        <p15:guide id="7" pos="72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2136E50-4F59-3442-A244-5EED01AD3ABD}"/>
              </a:ext>
            </a:extLst>
          </p:cNvPr>
          <p:cNvSpPr txBox="1">
            <a:spLocks/>
          </p:cNvSpPr>
          <p:nvPr userDrawn="1"/>
        </p:nvSpPr>
        <p:spPr>
          <a:xfrm>
            <a:off x="2244515" y="61629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1">
                    <a:lumMod val="75000"/>
                  </a:schemeClr>
                </a:solidFill>
                <a:latin typeface="Calibri" panose="020F0502020204030204" pitchFamily="34" charset="0"/>
              </a:rPr>
              <a:t>Confidential &amp; Proprietary</a:t>
            </a:r>
          </a:p>
        </p:txBody>
      </p:sp>
      <p:pic>
        <p:nvPicPr>
          <p:cNvPr id="6" name="Graphic 5">
            <a:extLst>
              <a:ext uri="{FF2B5EF4-FFF2-40B4-BE49-F238E27FC236}">
                <a16:creationId xmlns:a16="http://schemas.microsoft.com/office/drawing/2014/main" id="{87787360-FB5C-4894-B58B-16AD4216DA7E}"/>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88043" y="6071302"/>
            <a:ext cx="1347016" cy="505132"/>
          </a:xfrm>
          <a:prstGeom prst="rect">
            <a:avLst/>
          </a:prstGeom>
        </p:spPr>
      </p:pic>
    </p:spTree>
    <p:extLst>
      <p:ext uri="{BB962C8B-B14F-4D97-AF65-F5344CB8AC3E}">
        <p14:creationId xmlns:p14="http://schemas.microsoft.com/office/powerpoint/2010/main" val="3268114312"/>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408">
          <p15:clr>
            <a:srgbClr val="F26B43"/>
          </p15:clr>
        </p15:guide>
        <p15:guide id="7"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2136E50-4F59-3442-A244-5EED01AD3ABD}"/>
              </a:ext>
            </a:extLst>
          </p:cNvPr>
          <p:cNvSpPr txBox="1">
            <a:spLocks/>
          </p:cNvSpPr>
          <p:nvPr userDrawn="1"/>
        </p:nvSpPr>
        <p:spPr>
          <a:xfrm>
            <a:off x="2244515" y="61629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1">
                    <a:lumMod val="75000"/>
                  </a:schemeClr>
                </a:solidFill>
                <a:latin typeface="Calibri" panose="020F0502020204030204" pitchFamily="34" charset="0"/>
              </a:rPr>
              <a:t>Confidential &amp; Proprietary</a:t>
            </a:r>
          </a:p>
        </p:txBody>
      </p:sp>
      <p:sp>
        <p:nvSpPr>
          <p:cNvPr id="2" name="Slide Number Placeholder 1">
            <a:extLst>
              <a:ext uri="{FF2B5EF4-FFF2-40B4-BE49-F238E27FC236}">
                <a16:creationId xmlns:a16="http://schemas.microsoft.com/office/drawing/2014/main" id="{0C401CE2-46A5-4A2A-B915-F905D0A51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1C948-A344-491D-8DB0-86668A8521AB}" type="slidenum">
              <a:rPr lang="en-US" smtClean="0"/>
              <a:t>‹#›</a:t>
            </a:fld>
            <a:endParaRPr lang="en-US"/>
          </a:p>
        </p:txBody>
      </p:sp>
      <p:pic>
        <p:nvPicPr>
          <p:cNvPr id="5" name="Picture 4" descr="Logo&#10;&#10;Description automatically generated">
            <a:extLst>
              <a:ext uri="{FF2B5EF4-FFF2-40B4-BE49-F238E27FC236}">
                <a16:creationId xmlns:a16="http://schemas.microsoft.com/office/drawing/2014/main" id="{976B27B4-7873-43E1-8ECF-DEDBD89C8F04}"/>
              </a:ext>
            </a:extLst>
          </p:cNvPr>
          <p:cNvPicPr>
            <a:picLocks noChangeAspect="1"/>
          </p:cNvPicPr>
          <p:nvPr userDrawn="1"/>
        </p:nvPicPr>
        <p:blipFill>
          <a:blip r:embed="rId4"/>
          <a:stretch>
            <a:fillRect/>
          </a:stretch>
        </p:blipFill>
        <p:spPr>
          <a:xfrm>
            <a:off x="603992" y="6028716"/>
            <a:ext cx="1606556" cy="603712"/>
          </a:xfrm>
          <a:prstGeom prst="rect">
            <a:avLst/>
          </a:prstGeom>
        </p:spPr>
      </p:pic>
    </p:spTree>
    <p:extLst>
      <p:ext uri="{BB962C8B-B14F-4D97-AF65-F5344CB8AC3E}">
        <p14:creationId xmlns:p14="http://schemas.microsoft.com/office/powerpoint/2010/main" val="392631476"/>
      </p:ext>
    </p:extLst>
  </p:cSld>
  <p:clrMap bg1="lt1" tx1="dk1" bg2="lt2" tx2="dk2" accent1="accent1" accent2="accent2" accent3="accent3" accent4="accent4" accent5="accent5" accent6="accent6" hlink="hlink" folHlink="folHlink"/>
  <p:sldLayoutIdLst>
    <p:sldLayoutId id="2147483990" r:id="rId1"/>
    <p:sldLayoutId id="2147483857"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408">
          <p15:clr>
            <a:srgbClr val="F26B43"/>
          </p15:clr>
        </p15:guide>
        <p15:guide id="7" pos="729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645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67403"/>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9552991" y="6356350"/>
            <a:ext cx="9812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A755-845C-4FF9-B7D5-F897DF704572}" type="datetime1">
              <a:rPr lang="en-US" smtClean="0"/>
              <a:t>3/15/2023</a:t>
            </a:fld>
            <a:endParaRPr lang="en-US"/>
          </a:p>
        </p:txBody>
      </p:sp>
      <p:sp>
        <p:nvSpPr>
          <p:cNvPr id="6" name="Slide Number Placeholder 5"/>
          <p:cNvSpPr>
            <a:spLocks noGrp="1"/>
          </p:cNvSpPr>
          <p:nvPr>
            <p:ph type="sldNum" sz="quarter" idx="4"/>
          </p:nvPr>
        </p:nvSpPr>
        <p:spPr>
          <a:xfrm>
            <a:off x="10534261" y="6356350"/>
            <a:ext cx="81953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4038600" y="627346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5"/>
          <a:stretch>
            <a:fillRect/>
          </a:stretch>
        </p:blipFill>
        <p:spPr>
          <a:xfrm>
            <a:off x="612664" y="6120722"/>
            <a:ext cx="1463167" cy="670618"/>
          </a:xfrm>
          <a:prstGeom prst="rect">
            <a:avLst/>
          </a:prstGeom>
        </p:spPr>
      </p:pic>
    </p:spTree>
    <p:extLst>
      <p:ext uri="{BB962C8B-B14F-4D97-AF65-F5344CB8AC3E}">
        <p14:creationId xmlns:p14="http://schemas.microsoft.com/office/powerpoint/2010/main" val="1053942100"/>
      </p:ext>
    </p:extLst>
  </p:cSld>
  <p:clrMap bg1="lt1" tx1="dk1" bg2="lt2" tx2="dk2" accent1="accent1" accent2="accent2" accent3="accent3" accent4="accent4" accent5="accent5" accent6="accent6" hlink="hlink" folHlink="folHlink"/>
  <p:sldLayoutIdLst>
    <p:sldLayoutId id="2147483667" r:id="rId1"/>
    <p:sldLayoutId id="2147483746" r:id="rId2"/>
    <p:sldLayoutId id="2147483663" r:id="rId3"/>
  </p:sldLayoutIdLst>
  <p:hf hdr="0"/>
  <p:txStyles>
    <p:title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2136E50-4F59-3442-A244-5EED01AD3ABD}"/>
              </a:ext>
            </a:extLst>
          </p:cNvPr>
          <p:cNvSpPr txBox="1">
            <a:spLocks/>
          </p:cNvSpPr>
          <p:nvPr userDrawn="1"/>
        </p:nvSpPr>
        <p:spPr>
          <a:xfrm>
            <a:off x="2244515" y="61629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1">
                    <a:lumMod val="75000"/>
                  </a:schemeClr>
                </a:solidFill>
                <a:latin typeface="Calibri" panose="020F0502020204030204" pitchFamily="34" charset="0"/>
              </a:rPr>
              <a:t>Confidential &amp; Proprietary</a:t>
            </a:r>
          </a:p>
        </p:txBody>
      </p:sp>
      <p:sp>
        <p:nvSpPr>
          <p:cNvPr id="2" name="Slide Number Placeholder 1">
            <a:extLst>
              <a:ext uri="{FF2B5EF4-FFF2-40B4-BE49-F238E27FC236}">
                <a16:creationId xmlns:a16="http://schemas.microsoft.com/office/drawing/2014/main" id="{0C401CE2-46A5-4A2A-B915-F905D0A51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1C948-A344-491D-8DB0-86668A8521AB}" type="slidenum">
              <a:rPr lang="en-US" smtClean="0"/>
              <a:t>‹#›</a:t>
            </a:fld>
            <a:endParaRPr lang="en-US"/>
          </a:p>
        </p:txBody>
      </p:sp>
      <p:pic>
        <p:nvPicPr>
          <p:cNvPr id="5" name="Picture 4" descr="Logo&#10;&#10;Description automatically generated">
            <a:extLst>
              <a:ext uri="{FF2B5EF4-FFF2-40B4-BE49-F238E27FC236}">
                <a16:creationId xmlns:a16="http://schemas.microsoft.com/office/drawing/2014/main" id="{976B27B4-7873-43E1-8ECF-DEDBD89C8F04}"/>
              </a:ext>
            </a:extLst>
          </p:cNvPr>
          <p:cNvPicPr>
            <a:picLocks noChangeAspect="1"/>
          </p:cNvPicPr>
          <p:nvPr userDrawn="1"/>
        </p:nvPicPr>
        <p:blipFill>
          <a:blip r:embed="rId5"/>
          <a:stretch>
            <a:fillRect/>
          </a:stretch>
        </p:blipFill>
        <p:spPr>
          <a:xfrm>
            <a:off x="603992" y="6028716"/>
            <a:ext cx="1606556" cy="603712"/>
          </a:xfrm>
          <a:prstGeom prst="rect">
            <a:avLst/>
          </a:prstGeom>
        </p:spPr>
      </p:pic>
    </p:spTree>
    <p:extLst>
      <p:ext uri="{BB962C8B-B14F-4D97-AF65-F5344CB8AC3E}">
        <p14:creationId xmlns:p14="http://schemas.microsoft.com/office/powerpoint/2010/main" val="392631476"/>
      </p:ext>
    </p:extLst>
  </p:cSld>
  <p:clrMap bg1="lt1" tx1="dk1" bg2="lt2" tx2="dk2" accent1="accent1" accent2="accent2" accent3="accent3" accent4="accent4" accent5="accent5" accent6="accent6" hlink="hlink" folHlink="folHlink"/>
  <p:sldLayoutIdLst>
    <p:sldLayoutId id="2147483987" r:id="rId1"/>
    <p:sldLayoutId id="2147483865" r:id="rId2"/>
    <p:sldLayoutId id="2147483858"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408">
          <p15:clr>
            <a:srgbClr val="F26B43"/>
          </p15:clr>
        </p15:guide>
        <p15:guide id="7" pos="729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2136E50-4F59-3442-A244-5EED01AD3ABD}"/>
              </a:ext>
            </a:extLst>
          </p:cNvPr>
          <p:cNvSpPr txBox="1">
            <a:spLocks/>
          </p:cNvSpPr>
          <p:nvPr userDrawn="1"/>
        </p:nvSpPr>
        <p:spPr>
          <a:xfrm>
            <a:off x="2244515" y="61629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1">
                    <a:lumMod val="75000"/>
                  </a:schemeClr>
                </a:solidFill>
                <a:latin typeface="Calibri" panose="020F0502020204030204" pitchFamily="34" charset="0"/>
              </a:rPr>
              <a:t>Confidential &amp; Proprietary</a:t>
            </a:r>
          </a:p>
        </p:txBody>
      </p:sp>
      <p:sp>
        <p:nvSpPr>
          <p:cNvPr id="2" name="Slide Number Placeholder 1">
            <a:extLst>
              <a:ext uri="{FF2B5EF4-FFF2-40B4-BE49-F238E27FC236}">
                <a16:creationId xmlns:a16="http://schemas.microsoft.com/office/drawing/2014/main" id="{0C401CE2-46A5-4A2A-B915-F905D0A51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1C948-A344-491D-8DB0-86668A8521AB}" type="slidenum">
              <a:rPr lang="en-US" smtClean="0"/>
              <a:t>‹#›</a:t>
            </a:fld>
            <a:endParaRPr lang="en-US"/>
          </a:p>
        </p:txBody>
      </p:sp>
      <p:pic>
        <p:nvPicPr>
          <p:cNvPr id="5" name="Picture 4" descr="Logo&#10;&#10;Description automatically generated">
            <a:extLst>
              <a:ext uri="{FF2B5EF4-FFF2-40B4-BE49-F238E27FC236}">
                <a16:creationId xmlns:a16="http://schemas.microsoft.com/office/drawing/2014/main" id="{976B27B4-7873-43E1-8ECF-DEDBD89C8F04}"/>
              </a:ext>
            </a:extLst>
          </p:cNvPr>
          <p:cNvPicPr>
            <a:picLocks noChangeAspect="1"/>
          </p:cNvPicPr>
          <p:nvPr userDrawn="1"/>
        </p:nvPicPr>
        <p:blipFill>
          <a:blip r:embed="rId3"/>
          <a:stretch>
            <a:fillRect/>
          </a:stretch>
        </p:blipFill>
        <p:spPr>
          <a:xfrm>
            <a:off x="603992" y="6028716"/>
            <a:ext cx="1606556" cy="603712"/>
          </a:xfrm>
          <a:prstGeom prst="rect">
            <a:avLst/>
          </a:prstGeom>
        </p:spPr>
      </p:pic>
    </p:spTree>
    <p:extLst>
      <p:ext uri="{BB962C8B-B14F-4D97-AF65-F5344CB8AC3E}">
        <p14:creationId xmlns:p14="http://schemas.microsoft.com/office/powerpoint/2010/main" val="392631476"/>
      </p:ext>
    </p:extLst>
  </p:cSld>
  <p:clrMap bg1="lt1" tx1="dk1" bg2="lt2" tx2="dk2" accent1="accent1" accent2="accent2" accent3="accent3" accent4="accent4" accent5="accent5" accent6="accent6" hlink="hlink" folHlink="folHlink"/>
  <p:sldLayoutIdLst>
    <p:sldLayoutId id="214748399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408">
          <p15:clr>
            <a:srgbClr val="F26B43"/>
          </p15:clr>
        </p15:guide>
        <p15:guide id="7" pos="729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663" y="365126"/>
            <a:ext cx="10963985" cy="6645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12663" y="1089436"/>
            <a:ext cx="10974049" cy="48024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9768646" y="6356350"/>
            <a:ext cx="9812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A755-845C-4FF9-B7D5-F897DF704572}" type="datetime1">
              <a:rPr lang="en-US" smtClean="0"/>
              <a:t>3/15/2023</a:t>
            </a:fld>
            <a:endParaRPr lang="en-US"/>
          </a:p>
        </p:txBody>
      </p:sp>
      <p:sp>
        <p:nvSpPr>
          <p:cNvPr id="6" name="Slide Number Placeholder 5"/>
          <p:cNvSpPr>
            <a:spLocks noGrp="1"/>
          </p:cNvSpPr>
          <p:nvPr>
            <p:ph type="sldNum" sz="quarter" idx="4"/>
          </p:nvPr>
        </p:nvSpPr>
        <p:spPr>
          <a:xfrm>
            <a:off x="10757109" y="6356350"/>
            <a:ext cx="81953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4038600" y="627346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3"/>
          <a:stretch>
            <a:fillRect/>
          </a:stretch>
        </p:blipFill>
        <p:spPr>
          <a:xfrm>
            <a:off x="612664" y="6120722"/>
            <a:ext cx="1463167" cy="670618"/>
          </a:xfrm>
          <a:prstGeom prst="rect">
            <a:avLst/>
          </a:prstGeom>
        </p:spPr>
      </p:pic>
    </p:spTree>
    <p:extLst>
      <p:ext uri="{BB962C8B-B14F-4D97-AF65-F5344CB8AC3E}">
        <p14:creationId xmlns:p14="http://schemas.microsoft.com/office/powerpoint/2010/main" val="3720445107"/>
      </p:ext>
    </p:extLst>
  </p:cSld>
  <p:clrMap bg1="lt1" tx1="dk1" bg2="lt2" tx2="dk2" accent1="accent1" accent2="accent2" accent3="accent3" accent4="accent4" accent5="accent5" accent6="accent6" hlink="hlink" folHlink="folHlink"/>
  <p:sldLayoutIdLst>
    <p:sldLayoutId id="2147483734" r:id="rId1"/>
  </p:sldLayoutIdLst>
  <p:hf hdr="0"/>
  <p:txStyles>
    <p:titleStyle>
      <a:lvl1pPr algn="l" defTabSz="914400" rtl="0" eaLnBrk="1" latinLnBrk="0" hangingPunct="1">
        <a:lnSpc>
          <a:spcPct val="90000"/>
        </a:lnSpc>
        <a:spcBef>
          <a:spcPct val="0"/>
        </a:spcBef>
        <a:buNone/>
        <a:defRPr sz="3600" kern="1200">
          <a:solidFill>
            <a:srgbClr val="4A498E"/>
          </a:solidFill>
          <a:latin typeface="+mj-lt"/>
          <a:ea typeface="+mj-ea"/>
          <a:cs typeface="+mj-cs"/>
        </a:defRPr>
      </a:lvl1pPr>
    </p:titleStyle>
    <p:bodyStyle>
      <a:lvl1pPr marL="0" indent="0" algn="l" defTabSz="914400" rtl="0" eaLnBrk="1" latinLnBrk="0" hangingPunct="1">
        <a:lnSpc>
          <a:spcPct val="90000"/>
        </a:lnSpc>
        <a:spcBef>
          <a:spcPts val="1200"/>
        </a:spcBef>
        <a:buFont typeface="Arial"/>
        <a:buNone/>
        <a:defRPr sz="2000" kern="1200">
          <a:solidFill>
            <a:schemeClr val="tx2"/>
          </a:solidFill>
          <a:latin typeface="+mn-lt"/>
          <a:ea typeface="+mn-ea"/>
          <a:cs typeface="+mn-cs"/>
        </a:defRPr>
      </a:lvl1pPr>
      <a:lvl2pPr marL="569913"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mn-lt"/>
          <a:ea typeface="+mn-ea"/>
          <a:cs typeface="+mn-cs"/>
        </a:defRPr>
      </a:lvl2pPr>
      <a:lvl3pPr marL="914400" indent="-233363" algn="l" defTabSz="914400" rtl="0" eaLnBrk="1" latinLnBrk="0" hangingPunct="1">
        <a:lnSpc>
          <a:spcPct val="90000"/>
        </a:lnSpc>
        <a:spcBef>
          <a:spcPts val="400"/>
        </a:spcBef>
        <a:buClr>
          <a:srgbClr val="4A498E"/>
        </a:buClr>
        <a:buFont typeface="Courier New" panose="02070309020205020404" pitchFamily="49" charset="0"/>
        <a:buChar char="o"/>
        <a:defRPr sz="1600" kern="1200">
          <a:solidFill>
            <a:schemeClr val="tx2"/>
          </a:solidFill>
          <a:latin typeface="+mn-lt"/>
          <a:ea typeface="+mn-ea"/>
          <a:cs typeface="+mn-cs"/>
        </a:defRPr>
      </a:lvl3pPr>
      <a:lvl4pPr marL="1147763" indent="-225425" algn="l" defTabSz="914400" rtl="0" eaLnBrk="1" latinLnBrk="0" hangingPunct="1">
        <a:lnSpc>
          <a:spcPct val="90000"/>
        </a:lnSpc>
        <a:spcBef>
          <a:spcPts val="300"/>
        </a:spcBef>
        <a:buClr>
          <a:srgbClr val="4A498E"/>
        </a:buClr>
        <a:buFont typeface="Arial"/>
        <a:buChar char="•"/>
        <a:tabLst>
          <a:tab pos="1655763" algn="l"/>
        </a:tabLst>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9CCB8-542C-A1C9-316E-F5D447C3D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055397-500E-4BC3-064B-352CA7F588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2B549E-E3E3-ECE1-E07F-9A90C11CD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8CD5A-16FD-4E54-A54A-625935602A7A}" type="datetimeFigureOut">
              <a:rPr lang="en-IN" smtClean="0"/>
              <a:t>15-03-2023</a:t>
            </a:fld>
            <a:endParaRPr lang="en-IN"/>
          </a:p>
        </p:txBody>
      </p:sp>
      <p:sp>
        <p:nvSpPr>
          <p:cNvPr id="5" name="Footer Placeholder 4">
            <a:extLst>
              <a:ext uri="{FF2B5EF4-FFF2-40B4-BE49-F238E27FC236}">
                <a16:creationId xmlns:a16="http://schemas.microsoft.com/office/drawing/2014/main" id="{2806DB10-0CBF-E501-ECEA-2899725A45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DAE607A-835C-BAB5-BA33-3D3741C9BD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AB57A-E09C-41FE-9320-94EE042E239B}" type="slidenum">
              <a:rPr lang="en-IN" smtClean="0"/>
              <a:t>‹#›</a:t>
            </a:fld>
            <a:endParaRPr lang="en-IN"/>
          </a:p>
        </p:txBody>
      </p:sp>
    </p:spTree>
    <p:extLst>
      <p:ext uri="{BB962C8B-B14F-4D97-AF65-F5344CB8AC3E}">
        <p14:creationId xmlns:p14="http://schemas.microsoft.com/office/powerpoint/2010/main" val="2747240068"/>
      </p:ext>
    </p:extLst>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hyperlink" Target="https://drmosquera.com/health-news-and-commentary/family-meal-time-important-eating-together/" TargetMode="External"/><Relationship Id="rId21" Type="http://schemas.openxmlformats.org/officeDocument/2006/relationships/image" Target="../media/image43.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svg"/><Relationship Id="rId33" Type="http://schemas.openxmlformats.org/officeDocument/2006/relationships/image" Target="../media/image55.png"/><Relationship Id="rId2" Type="http://schemas.openxmlformats.org/officeDocument/2006/relationships/image" Target="../media/image25.jpe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56.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6.png"/><Relationship Id="rId32" Type="http://schemas.openxmlformats.org/officeDocument/2006/relationships/image" Target="../media/image54.png"/><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png"/><Relationship Id="rId10" Type="http://schemas.openxmlformats.org/officeDocument/2006/relationships/image" Target="../media/image32.png"/><Relationship Id="rId19" Type="http://schemas.openxmlformats.org/officeDocument/2006/relationships/image" Target="../media/image41.svg"/><Relationship Id="rId31" Type="http://schemas.openxmlformats.org/officeDocument/2006/relationships/image" Target="../media/image53.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svg"/><Relationship Id="rId8"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49.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65.png"/><Relationship Id="rId1" Type="http://schemas.openxmlformats.org/officeDocument/2006/relationships/slideLayout" Target="../slideLayouts/slideLayout49.xml"/><Relationship Id="rId4" Type="http://schemas.openxmlformats.org/officeDocument/2006/relationships/image" Target="../media/image66.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hemeOverride" Target="../theme/themeOverride1.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68.jpe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EFEC164-7685-48CC-87CB-3196C6E7697F}"/>
              </a:ext>
            </a:extLst>
          </p:cNvPr>
          <p:cNvPicPr>
            <a:picLocks noChangeAspect="1"/>
          </p:cNvPicPr>
          <p:nvPr/>
        </p:nvPicPr>
        <p:blipFill rotWithShape="1">
          <a:blip r:embed="rId3"/>
          <a:srcRect t="763" r="24267" b="6091"/>
          <a:stretch/>
        </p:blipFill>
        <p:spPr>
          <a:xfrm>
            <a:off x="2280446" y="0"/>
            <a:ext cx="9911554" cy="6858000"/>
          </a:xfrm>
          <a:prstGeom prst="rect">
            <a:avLst/>
          </a:prstGeom>
        </p:spPr>
      </p:pic>
      <p:grpSp>
        <p:nvGrpSpPr>
          <p:cNvPr id="28" name="Group 27">
            <a:extLst>
              <a:ext uri="{FF2B5EF4-FFF2-40B4-BE49-F238E27FC236}">
                <a16:creationId xmlns:a16="http://schemas.microsoft.com/office/drawing/2014/main" id="{1852EB7F-4A44-4D30-96C9-BA50FCCB1E3E}"/>
              </a:ext>
            </a:extLst>
          </p:cNvPr>
          <p:cNvGrpSpPr/>
          <p:nvPr/>
        </p:nvGrpSpPr>
        <p:grpSpPr>
          <a:xfrm>
            <a:off x="0" y="0"/>
            <a:ext cx="5969900" cy="6858000"/>
            <a:chOff x="0" y="0"/>
            <a:chExt cx="5969900" cy="6858000"/>
          </a:xfrm>
        </p:grpSpPr>
        <p:sp>
          <p:nvSpPr>
            <p:cNvPr id="27" name="Rectangle 26">
              <a:extLst>
                <a:ext uri="{FF2B5EF4-FFF2-40B4-BE49-F238E27FC236}">
                  <a16:creationId xmlns:a16="http://schemas.microsoft.com/office/drawing/2014/main" id="{23D9AA3B-B45D-4AB7-B3B1-3A78E79E67DC}"/>
                </a:ext>
              </a:extLst>
            </p:cNvPr>
            <p:cNvSpPr/>
            <p:nvPr/>
          </p:nvSpPr>
          <p:spPr>
            <a:xfrm>
              <a:off x="0" y="0"/>
              <a:ext cx="368945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D01916A-DD29-488C-A417-F7E1FAE3BDFA}"/>
                </a:ext>
              </a:extLst>
            </p:cNvPr>
            <p:cNvSpPr/>
            <p:nvPr/>
          </p:nvSpPr>
          <p:spPr>
            <a:xfrm>
              <a:off x="1227220" y="0"/>
              <a:ext cx="4742680" cy="685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70B3AF6F-A041-F049-A9E2-1FD99D87F05C}"/>
              </a:ext>
            </a:extLst>
          </p:cNvPr>
          <p:cNvPicPr>
            <a:picLocks noChangeAspect="1"/>
          </p:cNvPicPr>
          <p:nvPr/>
        </p:nvPicPr>
        <p:blipFill>
          <a:blip r:embed="rId4"/>
          <a:stretch>
            <a:fillRect/>
          </a:stretch>
        </p:blipFill>
        <p:spPr>
          <a:xfrm>
            <a:off x="658880" y="904471"/>
            <a:ext cx="1738727" cy="796916"/>
          </a:xfrm>
          <a:prstGeom prst="rect">
            <a:avLst/>
          </a:prstGeom>
        </p:spPr>
      </p:pic>
      <p:sp>
        <p:nvSpPr>
          <p:cNvPr id="13" name="Title 4">
            <a:extLst>
              <a:ext uri="{FF2B5EF4-FFF2-40B4-BE49-F238E27FC236}">
                <a16:creationId xmlns:a16="http://schemas.microsoft.com/office/drawing/2014/main" id="{58F563D1-DC3D-4BC5-B9E8-6E429D8B91E0}"/>
              </a:ext>
            </a:extLst>
          </p:cNvPr>
          <p:cNvSpPr txBox="1">
            <a:spLocks/>
          </p:cNvSpPr>
          <p:nvPr/>
        </p:nvSpPr>
        <p:spPr>
          <a:xfrm>
            <a:off x="658880" y="2972968"/>
            <a:ext cx="5341495" cy="796916"/>
          </a:xfrm>
          <a:prstGeom prst="rect">
            <a:avLst/>
          </a:prstGeom>
        </p:spPr>
        <p:txBody>
          <a:bodyPr lIns="0"/>
          <a:lstStyle>
            <a:lvl1pPr algn="l" defTabSz="914400" rtl="0" eaLnBrk="1" latinLnBrk="0" hangingPunct="1">
              <a:lnSpc>
                <a:spcPct val="90000"/>
              </a:lnSpc>
              <a:spcBef>
                <a:spcPct val="0"/>
              </a:spcBef>
              <a:buNone/>
              <a:defRPr sz="4800" b="0" i="0" kern="1200">
                <a:solidFill>
                  <a:schemeClr val="tx1"/>
                </a:solidFill>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2E2E7B"/>
                </a:solidFill>
              </a:rPr>
              <a:t>PowerPoint 101</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dirty="0">
              <a:ln>
                <a:noFill/>
              </a:ln>
              <a:solidFill>
                <a:srgbClr val="2E2E7B"/>
              </a:solidFill>
              <a:effectLst/>
              <a:uLnTx/>
              <a:uFillTx/>
              <a:latin typeface="Calibri" panose="020F0502020204030204" pitchFamily="34" charset="0"/>
              <a:ea typeface="+mj-ea"/>
              <a:cs typeface="Calibri" panose="020F0502020204030204" pitchFamily="34" charset="0"/>
            </a:endParaRPr>
          </a:p>
        </p:txBody>
      </p:sp>
      <p:sp>
        <p:nvSpPr>
          <p:cNvPr id="15" name="Text Placeholder 5">
            <a:extLst>
              <a:ext uri="{FF2B5EF4-FFF2-40B4-BE49-F238E27FC236}">
                <a16:creationId xmlns:a16="http://schemas.microsoft.com/office/drawing/2014/main" id="{FF86317C-BD4A-4443-B6BE-5A9E0119D36D}"/>
              </a:ext>
            </a:extLst>
          </p:cNvPr>
          <p:cNvSpPr>
            <a:spLocks noGrp="1"/>
          </p:cNvSpPr>
          <p:nvPr>
            <p:ph type="body" sz="quarter" idx="16"/>
          </p:nvPr>
        </p:nvSpPr>
        <p:spPr>
          <a:xfrm>
            <a:off x="658880" y="5470525"/>
            <a:ext cx="3830638" cy="244475"/>
          </a:xfrm>
        </p:spPr>
        <p:txBody>
          <a:bodyPr>
            <a:normAutofit fontScale="92500" lnSpcReduction="20000"/>
          </a:bodyPr>
          <a:lstStyle/>
          <a:p>
            <a:r>
              <a:rPr lang="en-US" dirty="0"/>
              <a:t>Date: Mar 15</a:t>
            </a:r>
            <a:r>
              <a:rPr lang="en-US" baseline="30000" dirty="0"/>
              <a:t>th</a:t>
            </a:r>
            <a:r>
              <a:rPr lang="en-US" dirty="0"/>
              <a:t>, 2023</a:t>
            </a:r>
          </a:p>
        </p:txBody>
      </p:sp>
      <p:sp>
        <p:nvSpPr>
          <p:cNvPr id="16" name="Text Placeholder 5">
            <a:extLst>
              <a:ext uri="{FF2B5EF4-FFF2-40B4-BE49-F238E27FC236}">
                <a16:creationId xmlns:a16="http://schemas.microsoft.com/office/drawing/2014/main" id="{547190C4-2FE6-40CF-8CAF-3944A1604767}"/>
              </a:ext>
            </a:extLst>
          </p:cNvPr>
          <p:cNvSpPr txBox="1">
            <a:spLocks/>
          </p:cNvSpPr>
          <p:nvPr/>
        </p:nvSpPr>
        <p:spPr>
          <a:xfrm>
            <a:off x="652104" y="5163083"/>
            <a:ext cx="4090576" cy="24447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1400" kern="1200">
                <a:solidFill>
                  <a:schemeClr val="tx2"/>
                </a:solidFill>
                <a:latin typeface="Proxima Nova Rg" panose="02000506030000020004" pitchFamily="2" charset="0"/>
                <a:ea typeface="+mn-ea"/>
                <a:cs typeface="+mn-cs"/>
              </a:defRPr>
            </a:lvl2pPr>
            <a:lvl3pPr marL="1143000" indent="-228600" algn="l" defTabSz="914400" rtl="0" eaLnBrk="1" latinLnBrk="0" hangingPunct="1">
              <a:lnSpc>
                <a:spcPct val="90000"/>
              </a:lnSpc>
              <a:spcBef>
                <a:spcPts val="500"/>
              </a:spcBef>
              <a:buClr>
                <a:srgbClr val="4A498E"/>
              </a:buClr>
              <a:buFontTx/>
              <a:buChar char="-"/>
              <a:defRPr sz="1400" kern="1200">
                <a:solidFill>
                  <a:schemeClr val="tx2"/>
                </a:solidFill>
                <a:latin typeface="Proxima Nova Rg" panose="02000506030000020004" pitchFamily="2" charset="0"/>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400" kern="1200">
                <a:solidFill>
                  <a:schemeClr val="tx2"/>
                </a:solidFill>
                <a:latin typeface="Proxima Nova Rg"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2"/>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chemeClr val="bg1">
                    <a:lumMod val="75000"/>
                  </a:schemeClr>
                </a:solidFill>
                <a:latin typeface="+mn-lt"/>
              </a:rPr>
              <a:t>Prepared for: Cohort 10 All Star Training </a:t>
            </a:r>
          </a:p>
        </p:txBody>
      </p:sp>
    </p:spTree>
    <p:extLst>
      <p:ext uri="{BB962C8B-B14F-4D97-AF65-F5344CB8AC3E}">
        <p14:creationId xmlns:p14="http://schemas.microsoft.com/office/powerpoint/2010/main" val="273596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rPr>
              <a:t>About Agenda</a:t>
            </a:r>
            <a:endParaRPr lang="en-US" dirty="0">
              <a:solidFill>
                <a:schemeClr val="tx1">
                  <a:lumMod val="75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121278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2261C-2B26-914B-851C-8A1AE2E39253}"/>
              </a:ext>
            </a:extLst>
          </p:cNvPr>
          <p:cNvSpPr/>
          <p:nvPr/>
        </p:nvSpPr>
        <p:spPr>
          <a:xfrm>
            <a:off x="8918532" y="0"/>
            <a:ext cx="327346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B53320-7A7E-0040-8C4B-5CA51F7F7DC2}"/>
              </a:ext>
            </a:extLst>
          </p:cNvPr>
          <p:cNvSpPr txBox="1"/>
          <p:nvPr/>
        </p:nvSpPr>
        <p:spPr>
          <a:xfrm>
            <a:off x="9044794" y="312132"/>
            <a:ext cx="2970307" cy="1815882"/>
          </a:xfrm>
          <a:prstGeom prst="rect">
            <a:avLst/>
          </a:prstGeom>
          <a:noFill/>
        </p:spPr>
        <p:txBody>
          <a:bodyPr wrap="square" rtlCol="0">
            <a:spAutoFit/>
          </a:bodyPr>
          <a:lstStyle/>
          <a:p>
            <a:r>
              <a:rPr lang="en-US" b="1" dirty="0">
                <a:solidFill>
                  <a:schemeClr val="tx1">
                    <a:lumMod val="75000"/>
                  </a:schemeClr>
                </a:solidFill>
              </a:rPr>
              <a:t>INCLUDES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Flow of entire presentation deck</a:t>
            </a:r>
            <a:endPar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Minute details of activities present inside the deck</a:t>
            </a:r>
          </a:p>
          <a:p>
            <a:pPr marL="285750" indent="-285750">
              <a:buFont typeface="Arial" panose="020B0604020202020204" pitchFamily="34" charset="0"/>
              <a:buChar char="•"/>
            </a:pPr>
            <a:endPar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4EC9CC2F-AA85-2543-89CF-96DD804778D1}"/>
              </a:ext>
            </a:extLst>
          </p:cNvPr>
          <p:cNvSpPr/>
          <p:nvPr/>
        </p:nvSpPr>
        <p:spPr>
          <a:xfrm>
            <a:off x="9434996" y="2060723"/>
            <a:ext cx="2631019" cy="1323439"/>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Main headings of all the activities present inside the deck. All main headings are of same font, same font size and are in bullet points.</a:t>
            </a:r>
          </a:p>
        </p:txBody>
      </p:sp>
      <p:sp>
        <p:nvSpPr>
          <p:cNvPr id="6" name="Rectangle 5">
            <a:extLst>
              <a:ext uri="{FF2B5EF4-FFF2-40B4-BE49-F238E27FC236}">
                <a16:creationId xmlns:a16="http://schemas.microsoft.com/office/drawing/2014/main" id="{7AFB80C0-32B7-4270-984C-F2A77C7EE56E}"/>
              </a:ext>
            </a:extLst>
          </p:cNvPr>
          <p:cNvSpPr/>
          <p:nvPr/>
        </p:nvSpPr>
        <p:spPr>
          <a:xfrm>
            <a:off x="9429127" y="3967719"/>
            <a:ext cx="2631019" cy="1815882"/>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Sub headings inside main headings to give further details about contents present in main topic. All sub headings are of same font, same font size  and are in bullet points</a:t>
            </a:r>
          </a:p>
        </p:txBody>
      </p:sp>
      <p:cxnSp>
        <p:nvCxnSpPr>
          <p:cNvPr id="17" name="Straight Arrow Connector 16">
            <a:extLst>
              <a:ext uri="{FF2B5EF4-FFF2-40B4-BE49-F238E27FC236}">
                <a16:creationId xmlns:a16="http://schemas.microsoft.com/office/drawing/2014/main" id="{520DD9CF-6B64-C695-D6CA-9065FF4BE0C5}"/>
              </a:ext>
            </a:extLst>
          </p:cNvPr>
          <p:cNvCxnSpPr>
            <a:cxnSpLocks/>
          </p:cNvCxnSpPr>
          <p:nvPr/>
        </p:nvCxnSpPr>
        <p:spPr>
          <a:xfrm flipH="1">
            <a:off x="8660695" y="2446517"/>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5D6A5A-DCDF-947D-A1E8-8C90802022B2}"/>
              </a:ext>
            </a:extLst>
          </p:cNvPr>
          <p:cNvCxnSpPr>
            <a:cxnSpLocks/>
          </p:cNvCxnSpPr>
          <p:nvPr/>
        </p:nvCxnSpPr>
        <p:spPr>
          <a:xfrm flipH="1">
            <a:off x="8660695" y="4875660"/>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8F3C94-A3FE-3D26-DD5F-17F053E73A93}"/>
              </a:ext>
            </a:extLst>
          </p:cNvPr>
          <p:cNvSpPr txBox="1"/>
          <p:nvPr/>
        </p:nvSpPr>
        <p:spPr>
          <a:xfrm>
            <a:off x="-852655" y="19744"/>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chemeClr val="tx1">
                    <a:lumMod val="75000"/>
                  </a:schemeClr>
                </a:solidFill>
                <a:latin typeface="Calibri" panose="020F0502020204030204" pitchFamily="34" charset="0"/>
                <a:ea typeface="+mj-ea"/>
                <a:cs typeface="+mj-cs"/>
              </a:rPr>
              <a:t>About Agenda</a:t>
            </a:r>
            <a:endParaRPr lang="en-US" sz="2800" dirty="0">
              <a:solidFill>
                <a:schemeClr val="tx1">
                  <a:lumMod val="75000"/>
                </a:schemeClr>
              </a:solidFill>
              <a:latin typeface="Calibri" panose="020F0502020204030204" pitchFamily="34" charset="0"/>
              <a:ea typeface="+mj-ea"/>
              <a:cs typeface="+mj-cs"/>
            </a:endParaRPr>
          </a:p>
        </p:txBody>
      </p:sp>
      <p:sp>
        <p:nvSpPr>
          <p:cNvPr id="30" name="TextBox 29">
            <a:extLst>
              <a:ext uri="{FF2B5EF4-FFF2-40B4-BE49-F238E27FC236}">
                <a16:creationId xmlns:a16="http://schemas.microsoft.com/office/drawing/2014/main" id="{F00978DD-95BC-E7DA-4FFC-6F2D5F57FE09}"/>
              </a:ext>
            </a:extLst>
          </p:cNvPr>
          <p:cNvSpPr txBox="1"/>
          <p:nvPr/>
        </p:nvSpPr>
        <p:spPr>
          <a:xfrm>
            <a:off x="342004" y="583809"/>
            <a:ext cx="7958964"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Index helps you navigate through the presentation. It helps you jump to any slide in the presentation with a click. It includes the main headings of each slide and sub-headings inside the main headings if there are any. It serves as a roadmap for the meeting.</a:t>
            </a:r>
            <a:endParaRPr lang="en-IN" sz="1600" dirty="0">
              <a:solidFill>
                <a:schemeClr val="tx1">
                  <a:lumMod val="75000"/>
                </a:schemeClr>
              </a:solidFill>
            </a:endParaRPr>
          </a:p>
        </p:txBody>
      </p:sp>
      <p:pic>
        <p:nvPicPr>
          <p:cNvPr id="4" name="Picture 3">
            <a:extLst>
              <a:ext uri="{FF2B5EF4-FFF2-40B4-BE49-F238E27FC236}">
                <a16:creationId xmlns:a16="http://schemas.microsoft.com/office/drawing/2014/main" id="{2AA6D595-8AF1-BEB6-2ECF-CF8ED53F65F8}"/>
              </a:ext>
            </a:extLst>
          </p:cNvPr>
          <p:cNvPicPr>
            <a:picLocks noChangeAspect="1"/>
          </p:cNvPicPr>
          <p:nvPr/>
        </p:nvPicPr>
        <p:blipFill>
          <a:blip r:embed="rId2"/>
          <a:stretch>
            <a:fillRect/>
          </a:stretch>
        </p:blipFill>
        <p:spPr>
          <a:xfrm>
            <a:off x="342004" y="1882665"/>
            <a:ext cx="8192707" cy="48448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995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ea typeface="+mj-ea"/>
                <a:cs typeface="+mj-cs"/>
              </a:rPr>
              <a:t>About Sectional summaries</a:t>
            </a:r>
          </a:p>
        </p:txBody>
      </p:sp>
    </p:spTree>
    <p:extLst>
      <p:ext uri="{BB962C8B-B14F-4D97-AF65-F5344CB8AC3E}">
        <p14:creationId xmlns:p14="http://schemas.microsoft.com/office/powerpoint/2010/main" val="213789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2261C-2B26-914B-851C-8A1AE2E39253}"/>
              </a:ext>
            </a:extLst>
          </p:cNvPr>
          <p:cNvSpPr/>
          <p:nvPr/>
        </p:nvSpPr>
        <p:spPr>
          <a:xfrm>
            <a:off x="8918532" y="0"/>
            <a:ext cx="327346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B53320-7A7E-0040-8C4B-5CA51F7F7DC2}"/>
              </a:ext>
            </a:extLst>
          </p:cNvPr>
          <p:cNvSpPr txBox="1"/>
          <p:nvPr/>
        </p:nvSpPr>
        <p:spPr>
          <a:xfrm>
            <a:off x="9044794" y="312132"/>
            <a:ext cx="2970307" cy="1569660"/>
          </a:xfrm>
          <a:prstGeom prst="rect">
            <a:avLst/>
          </a:prstGeom>
          <a:noFill/>
        </p:spPr>
        <p:txBody>
          <a:bodyPr wrap="square" rtlCol="0">
            <a:spAutoFit/>
          </a:bodyPr>
          <a:lstStyle/>
          <a:p>
            <a:r>
              <a:rPr lang="en-US" b="1" dirty="0">
                <a:solidFill>
                  <a:schemeClr val="tx1">
                    <a:lumMod val="75000"/>
                  </a:schemeClr>
                </a:solidFill>
              </a:rPr>
              <a:t>Different profiling categories</a:t>
            </a:r>
          </a:p>
          <a:p>
            <a:pPr marL="285750" indent="-285750">
              <a:buFont typeface="Arial" panose="020B0604020202020204" pitchFamily="34" charset="0"/>
              <a:buChar char="•"/>
            </a:pPr>
            <a:r>
              <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Demographics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Financials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Lifestyle</a:t>
            </a:r>
          </a:p>
          <a:p>
            <a:pPr marL="285750" indent="-285750">
              <a:buFont typeface="Arial" panose="020B0604020202020204" pitchFamily="34" charset="0"/>
              <a:buChar char="•"/>
            </a:pPr>
            <a:r>
              <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Spend behaviour</a:t>
            </a:r>
          </a:p>
          <a:p>
            <a:endParaRPr lang="en-US" sz="1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4EC9CC2F-AA85-2543-89CF-96DD804778D1}"/>
              </a:ext>
            </a:extLst>
          </p:cNvPr>
          <p:cNvSpPr/>
          <p:nvPr/>
        </p:nvSpPr>
        <p:spPr>
          <a:xfrm>
            <a:off x="9434996" y="1860090"/>
            <a:ext cx="2631019" cy="830997"/>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Comparison between group 1  and group 2 based on their demographics</a:t>
            </a:r>
          </a:p>
        </p:txBody>
      </p:sp>
      <p:sp>
        <p:nvSpPr>
          <p:cNvPr id="24" name="Rectangle 23">
            <a:extLst>
              <a:ext uri="{FF2B5EF4-FFF2-40B4-BE49-F238E27FC236}">
                <a16:creationId xmlns:a16="http://schemas.microsoft.com/office/drawing/2014/main" id="{19DD4A77-91AC-D644-B14E-FC04F79B6815}"/>
              </a:ext>
            </a:extLst>
          </p:cNvPr>
          <p:cNvSpPr/>
          <p:nvPr/>
        </p:nvSpPr>
        <p:spPr>
          <a:xfrm>
            <a:off x="9434996" y="4399150"/>
            <a:ext cx="2631019" cy="1077218"/>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Drawing insights from each demographic attribute for better comparison between the two groups</a:t>
            </a:r>
          </a:p>
        </p:txBody>
      </p:sp>
      <p:sp>
        <p:nvSpPr>
          <p:cNvPr id="6" name="Rectangle 5">
            <a:extLst>
              <a:ext uri="{FF2B5EF4-FFF2-40B4-BE49-F238E27FC236}">
                <a16:creationId xmlns:a16="http://schemas.microsoft.com/office/drawing/2014/main" id="{7AFB80C0-32B7-4270-984C-F2A77C7EE56E}"/>
              </a:ext>
            </a:extLst>
          </p:cNvPr>
          <p:cNvSpPr/>
          <p:nvPr/>
        </p:nvSpPr>
        <p:spPr>
          <a:xfrm>
            <a:off x="9434996" y="3014046"/>
            <a:ext cx="2631019" cy="830997"/>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Summary of comparison based on Demographics attributes</a:t>
            </a:r>
          </a:p>
        </p:txBody>
      </p:sp>
      <p:cxnSp>
        <p:nvCxnSpPr>
          <p:cNvPr id="17" name="Straight Arrow Connector 16">
            <a:extLst>
              <a:ext uri="{FF2B5EF4-FFF2-40B4-BE49-F238E27FC236}">
                <a16:creationId xmlns:a16="http://schemas.microsoft.com/office/drawing/2014/main" id="{520DD9CF-6B64-C695-D6CA-9065FF4BE0C5}"/>
              </a:ext>
            </a:extLst>
          </p:cNvPr>
          <p:cNvCxnSpPr>
            <a:cxnSpLocks/>
          </p:cNvCxnSpPr>
          <p:nvPr/>
        </p:nvCxnSpPr>
        <p:spPr>
          <a:xfrm flipH="1">
            <a:off x="8660695" y="2132619"/>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5D6A5A-DCDF-947D-A1E8-8C90802022B2}"/>
              </a:ext>
            </a:extLst>
          </p:cNvPr>
          <p:cNvCxnSpPr>
            <a:cxnSpLocks/>
          </p:cNvCxnSpPr>
          <p:nvPr/>
        </p:nvCxnSpPr>
        <p:spPr>
          <a:xfrm flipH="1">
            <a:off x="8660695" y="3265224"/>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AF3C5E-D717-B407-31CB-ADDB594EF709}"/>
              </a:ext>
            </a:extLst>
          </p:cNvPr>
          <p:cNvCxnSpPr>
            <a:cxnSpLocks/>
          </p:cNvCxnSpPr>
          <p:nvPr/>
        </p:nvCxnSpPr>
        <p:spPr>
          <a:xfrm flipH="1">
            <a:off x="8660695" y="4814648"/>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8F3C94-A3FE-3D26-DD5F-17F053E73A93}"/>
              </a:ext>
            </a:extLst>
          </p:cNvPr>
          <p:cNvSpPr txBox="1"/>
          <p:nvPr/>
        </p:nvSpPr>
        <p:spPr>
          <a:xfrm>
            <a:off x="-675235" y="-52206"/>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chemeClr val="tx1">
                    <a:lumMod val="75000"/>
                  </a:schemeClr>
                </a:solidFill>
                <a:latin typeface="Calibri" panose="020F0502020204030204" pitchFamily="34" charset="0"/>
                <a:ea typeface="+mj-ea"/>
                <a:cs typeface="+mj-cs"/>
              </a:rPr>
              <a:t>Profiling summary</a:t>
            </a:r>
            <a:endParaRPr lang="en-US" sz="2800" dirty="0">
              <a:solidFill>
                <a:schemeClr val="tx1">
                  <a:lumMod val="75000"/>
                </a:schemeClr>
              </a:solidFill>
              <a:latin typeface="Calibri" panose="020F0502020204030204" pitchFamily="34" charset="0"/>
              <a:ea typeface="+mj-ea"/>
              <a:cs typeface="+mj-cs"/>
            </a:endParaRPr>
          </a:p>
        </p:txBody>
      </p:sp>
      <p:sp>
        <p:nvSpPr>
          <p:cNvPr id="30" name="TextBox 29">
            <a:extLst>
              <a:ext uri="{FF2B5EF4-FFF2-40B4-BE49-F238E27FC236}">
                <a16:creationId xmlns:a16="http://schemas.microsoft.com/office/drawing/2014/main" id="{F00978DD-95BC-E7DA-4FFC-6F2D5F57FE09}"/>
              </a:ext>
            </a:extLst>
          </p:cNvPr>
          <p:cNvSpPr txBox="1"/>
          <p:nvPr/>
        </p:nvSpPr>
        <p:spPr>
          <a:xfrm>
            <a:off x="342004" y="532569"/>
            <a:ext cx="7958964"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75000"/>
                  </a:schemeClr>
                </a:solidFill>
              </a:rPr>
              <a:t>It is the summary obtained by splitting a variable into categories. Continuous variables are split into ranges while categorical variables are split by unique values. It can be used to compare two populations across multiple variables, aid in constructing profiles. By this we can get good set of variables for model building.</a:t>
            </a:r>
          </a:p>
        </p:txBody>
      </p:sp>
      <p:pic>
        <p:nvPicPr>
          <p:cNvPr id="7" name="Picture 6">
            <a:extLst>
              <a:ext uri="{FF2B5EF4-FFF2-40B4-BE49-F238E27FC236}">
                <a16:creationId xmlns:a16="http://schemas.microsoft.com/office/drawing/2014/main" id="{2ED3558D-5297-EF75-1FD6-3C8D17164FD8}"/>
              </a:ext>
            </a:extLst>
          </p:cNvPr>
          <p:cNvPicPr>
            <a:picLocks noChangeAspect="1"/>
          </p:cNvPicPr>
          <p:nvPr/>
        </p:nvPicPr>
        <p:blipFill>
          <a:blip r:embed="rId2"/>
          <a:stretch>
            <a:fillRect/>
          </a:stretch>
        </p:blipFill>
        <p:spPr>
          <a:xfrm>
            <a:off x="355591" y="1761302"/>
            <a:ext cx="8249327" cy="49607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032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family sitting around a table&#10;&#10;Description automatically generated with low confidence">
            <a:extLst>
              <a:ext uri="{FF2B5EF4-FFF2-40B4-BE49-F238E27FC236}">
                <a16:creationId xmlns:a16="http://schemas.microsoft.com/office/drawing/2014/main" id="{B77BD5DA-D3FE-E438-0FBC-C27CA126028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5421" y="852365"/>
            <a:ext cx="4256693" cy="2839476"/>
          </a:xfrm>
          <a:prstGeom prst="rect">
            <a:avLst/>
          </a:prstGeom>
        </p:spPr>
      </p:pic>
      <p:sp>
        <p:nvSpPr>
          <p:cNvPr id="2" name="Title 1">
            <a:extLst>
              <a:ext uri="{FF2B5EF4-FFF2-40B4-BE49-F238E27FC236}">
                <a16:creationId xmlns:a16="http://schemas.microsoft.com/office/drawing/2014/main" id="{B186791E-70E4-4C3A-9A1A-3CE62F65C67C}"/>
              </a:ext>
            </a:extLst>
          </p:cNvPr>
          <p:cNvSpPr>
            <a:spLocks noGrp="1"/>
          </p:cNvSpPr>
          <p:nvPr>
            <p:ph type="title"/>
          </p:nvPr>
        </p:nvSpPr>
        <p:spPr>
          <a:xfrm>
            <a:off x="577023" y="232664"/>
            <a:ext cx="11344588" cy="753600"/>
          </a:xfrm>
        </p:spPr>
        <p:txBody>
          <a:bodyPr anchor="ctr">
            <a:noAutofit/>
          </a:bodyPr>
          <a:lstStyle/>
          <a:p>
            <a:r>
              <a:rPr lang="en-US" sz="2900"/>
              <a:t>Marco – Thriving Family</a:t>
            </a:r>
            <a:endParaRPr lang="en-US">
              <a:solidFill>
                <a:srgbClr val="FF0000"/>
              </a:solidFill>
            </a:endParaRPr>
          </a:p>
        </p:txBody>
      </p:sp>
      <p:sp>
        <p:nvSpPr>
          <p:cNvPr id="178" name="Rectangle 177">
            <a:extLst>
              <a:ext uri="{FF2B5EF4-FFF2-40B4-BE49-F238E27FC236}">
                <a16:creationId xmlns:a16="http://schemas.microsoft.com/office/drawing/2014/main" id="{66C29B98-527A-A0EF-EC93-DD01FD5AFC02}"/>
              </a:ext>
            </a:extLst>
          </p:cNvPr>
          <p:cNvSpPr/>
          <p:nvPr/>
        </p:nvSpPr>
        <p:spPr>
          <a:xfrm>
            <a:off x="4612066" y="4387639"/>
            <a:ext cx="3383280" cy="914400"/>
          </a:xfrm>
          <a:prstGeom prst="rect">
            <a:avLst/>
          </a:prstGeom>
          <a:solidFill>
            <a:srgbClr val="FFFFFF">
              <a:lumMod val="95000"/>
            </a:srgbClr>
          </a:solidFill>
          <a:ln w="63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pic>
        <p:nvPicPr>
          <p:cNvPr id="179" name="Graphic 178" descr="Business Growth with solid fill">
            <a:extLst>
              <a:ext uri="{FF2B5EF4-FFF2-40B4-BE49-F238E27FC236}">
                <a16:creationId xmlns:a16="http://schemas.microsoft.com/office/drawing/2014/main" id="{4F8ACCCB-0EB1-8766-57A4-EECA4B110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1393" y="4415905"/>
            <a:ext cx="575084" cy="575084"/>
          </a:xfrm>
          <a:prstGeom prst="rect">
            <a:avLst/>
          </a:prstGeom>
        </p:spPr>
      </p:pic>
      <p:pic>
        <p:nvPicPr>
          <p:cNvPr id="183" name="Graphic 182" descr="Wedding rings with solid fill">
            <a:extLst>
              <a:ext uri="{FF2B5EF4-FFF2-40B4-BE49-F238E27FC236}">
                <a16:creationId xmlns:a16="http://schemas.microsoft.com/office/drawing/2014/main" id="{EF770EC3-2723-4666-FF84-C2F9969743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4937" y="4447826"/>
            <a:ext cx="457200" cy="457200"/>
          </a:xfrm>
          <a:prstGeom prst="rect">
            <a:avLst/>
          </a:prstGeom>
        </p:spPr>
      </p:pic>
      <p:sp>
        <p:nvSpPr>
          <p:cNvPr id="184" name="TextBox 183">
            <a:extLst>
              <a:ext uri="{FF2B5EF4-FFF2-40B4-BE49-F238E27FC236}">
                <a16:creationId xmlns:a16="http://schemas.microsoft.com/office/drawing/2014/main" id="{830298BE-1B81-EEBD-8E3C-D1A0EDCE9A35}"/>
              </a:ext>
            </a:extLst>
          </p:cNvPr>
          <p:cNvSpPr txBox="1"/>
          <p:nvPr/>
        </p:nvSpPr>
        <p:spPr>
          <a:xfrm>
            <a:off x="4997203" y="3062233"/>
            <a:ext cx="1966476" cy="369332"/>
          </a:xfrm>
          <a:prstGeom prst="rect">
            <a:avLst/>
          </a:prstGeom>
          <a:noFill/>
        </p:spPr>
        <p:txBody>
          <a:bodyPr wrap="square">
            <a:spAutoFit/>
          </a:bodyPr>
          <a:lstStyle/>
          <a:p>
            <a:r>
              <a:rPr lang="en-IN" b="1">
                <a:solidFill>
                  <a:srgbClr val="201F1B"/>
                </a:solidFill>
                <a:latin typeface="Poppins" panose="00000500000000000000" pitchFamily="2" charset="0"/>
                <a:cs typeface="Poppins" panose="00000500000000000000" pitchFamily="2" charset="0"/>
                <a:sym typeface="Inter ExtraLight"/>
              </a:rPr>
              <a:t>Demographics</a:t>
            </a:r>
            <a:endParaRPr lang="en-IN">
              <a:solidFill>
                <a:srgbClr val="2E2E7B"/>
              </a:solidFill>
              <a:latin typeface="Poppins" panose="00000500000000000000" pitchFamily="2" charset="0"/>
              <a:cs typeface="Poppins" panose="00000500000000000000" pitchFamily="2" charset="0"/>
            </a:endParaRPr>
          </a:p>
        </p:txBody>
      </p:sp>
      <p:sp>
        <p:nvSpPr>
          <p:cNvPr id="185" name="Rectangle 184">
            <a:extLst>
              <a:ext uri="{FF2B5EF4-FFF2-40B4-BE49-F238E27FC236}">
                <a16:creationId xmlns:a16="http://schemas.microsoft.com/office/drawing/2014/main" id="{2C039A79-43AB-EB2C-1C18-FACA8E5AF298}"/>
              </a:ext>
            </a:extLst>
          </p:cNvPr>
          <p:cNvSpPr/>
          <p:nvPr/>
        </p:nvSpPr>
        <p:spPr>
          <a:xfrm>
            <a:off x="4612066" y="5348673"/>
            <a:ext cx="3383280" cy="914400"/>
          </a:xfrm>
          <a:prstGeom prst="rect">
            <a:avLst/>
          </a:prstGeom>
          <a:solidFill>
            <a:srgbClr val="FFFFFF">
              <a:lumMod val="95000"/>
            </a:srgbClr>
          </a:solidFill>
          <a:ln w="63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186" name="Rectangle 185">
            <a:extLst>
              <a:ext uri="{FF2B5EF4-FFF2-40B4-BE49-F238E27FC236}">
                <a16:creationId xmlns:a16="http://schemas.microsoft.com/office/drawing/2014/main" id="{9BD05FBA-C1C2-2CC0-03D0-0C9031871385}"/>
              </a:ext>
            </a:extLst>
          </p:cNvPr>
          <p:cNvSpPr/>
          <p:nvPr/>
        </p:nvSpPr>
        <p:spPr>
          <a:xfrm>
            <a:off x="4612066" y="3432459"/>
            <a:ext cx="3383280" cy="914400"/>
          </a:xfrm>
          <a:prstGeom prst="rect">
            <a:avLst/>
          </a:prstGeom>
          <a:solidFill>
            <a:srgbClr val="FFFFFF">
              <a:lumMod val="95000"/>
            </a:srgbClr>
          </a:solidFill>
          <a:ln w="63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pic>
        <p:nvPicPr>
          <p:cNvPr id="187" name="Graphic 186" descr="Graduation cap with solid fill">
            <a:extLst>
              <a:ext uri="{FF2B5EF4-FFF2-40B4-BE49-F238E27FC236}">
                <a16:creationId xmlns:a16="http://schemas.microsoft.com/office/drawing/2014/main" id="{E9852BA2-39D4-4A40-1B35-6F67F526EE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38864" y="5338264"/>
            <a:ext cx="560187" cy="560187"/>
          </a:xfrm>
          <a:prstGeom prst="rect">
            <a:avLst/>
          </a:prstGeom>
        </p:spPr>
      </p:pic>
      <p:pic>
        <p:nvPicPr>
          <p:cNvPr id="188" name="Graphic 187" descr="Home with solid fill">
            <a:extLst>
              <a:ext uri="{FF2B5EF4-FFF2-40B4-BE49-F238E27FC236}">
                <a16:creationId xmlns:a16="http://schemas.microsoft.com/office/drawing/2014/main" id="{9942C439-30B6-43A5-EA38-38593F2457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58013" y="5343974"/>
            <a:ext cx="397940" cy="397940"/>
          </a:xfrm>
          <a:prstGeom prst="rect">
            <a:avLst/>
          </a:prstGeom>
        </p:spPr>
      </p:pic>
      <p:pic>
        <p:nvPicPr>
          <p:cNvPr id="189" name="Graphic 188" descr="Money with solid fill">
            <a:extLst>
              <a:ext uri="{FF2B5EF4-FFF2-40B4-BE49-F238E27FC236}">
                <a16:creationId xmlns:a16="http://schemas.microsoft.com/office/drawing/2014/main" id="{63A7DC39-3476-B150-8E19-6E2F845D57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88329" y="5369907"/>
            <a:ext cx="464427" cy="464427"/>
          </a:xfrm>
          <a:prstGeom prst="rect">
            <a:avLst/>
          </a:prstGeom>
        </p:spPr>
      </p:pic>
      <p:sp>
        <p:nvSpPr>
          <p:cNvPr id="218" name="TextBox 217">
            <a:extLst>
              <a:ext uri="{FF2B5EF4-FFF2-40B4-BE49-F238E27FC236}">
                <a16:creationId xmlns:a16="http://schemas.microsoft.com/office/drawing/2014/main" id="{B6A59932-4C3E-AC85-E546-74083A2320DE}"/>
              </a:ext>
            </a:extLst>
          </p:cNvPr>
          <p:cNvSpPr txBox="1"/>
          <p:nvPr/>
        </p:nvSpPr>
        <p:spPr>
          <a:xfrm>
            <a:off x="1320923" y="3889963"/>
            <a:ext cx="2977518" cy="369332"/>
          </a:xfrm>
          <a:prstGeom prst="rect">
            <a:avLst/>
          </a:prstGeom>
          <a:noFill/>
        </p:spPr>
        <p:txBody>
          <a:bodyPr wrap="square" lIns="91440" tIns="45720" rIns="91440" bIns="45720" anchor="t">
            <a:spAutoFit/>
          </a:bodyPr>
          <a:lstStyle>
            <a:defPPr>
              <a:defRPr lang="en-US"/>
            </a:defPPr>
            <a:lvl1pPr>
              <a:defRPr b="1">
                <a:solidFill>
                  <a:srgbClr val="201F1B"/>
                </a:solidFill>
                <a:latin typeface="Poppins SemiBold" panose="00000700000000000000" pitchFamily="2" charset="0"/>
                <a:cs typeface="Poppins SemiBold" panose="00000700000000000000" pitchFamily="2" charset="0"/>
              </a:defRPr>
            </a:lvl1pPr>
            <a:lvl2pPr marL="0" lvl="1" algn="ctr">
              <a:spcAft>
                <a:spcPts val="0"/>
              </a:spcAft>
              <a:defRPr sz="1200" b="0">
                <a:solidFill>
                  <a:schemeClr val="tx2"/>
                </a:solidFill>
                <a:latin typeface="Poppins SemiBold" panose="00000700000000000000" pitchFamily="2" charset="0"/>
                <a:cs typeface="Poppins SemiBold" panose="00000700000000000000" pitchFamily="2" charset="0"/>
              </a:defRPr>
            </a:lvl2pPr>
          </a:lstStyle>
          <a:p>
            <a:r>
              <a:rPr lang="en-IN">
                <a:latin typeface="Poppins" panose="00000500000000000000" pitchFamily="2" charset="0"/>
                <a:cs typeface="Poppins" panose="00000500000000000000" pitchFamily="2" charset="0"/>
              </a:rPr>
              <a:t>CRM Engagement</a:t>
            </a:r>
            <a:endParaRPr lang="en-IN">
              <a:latin typeface="Poppins" panose="00000500000000000000" pitchFamily="2" charset="0"/>
              <a:cs typeface="Poppins" panose="00000500000000000000" pitchFamily="2" charset="0"/>
              <a:sym typeface="Inter"/>
            </a:endParaRPr>
          </a:p>
        </p:txBody>
      </p:sp>
      <p:sp>
        <p:nvSpPr>
          <p:cNvPr id="225" name="Rectangle: Rounded Corners 224">
            <a:extLst>
              <a:ext uri="{FF2B5EF4-FFF2-40B4-BE49-F238E27FC236}">
                <a16:creationId xmlns:a16="http://schemas.microsoft.com/office/drawing/2014/main" id="{B497D47B-BAA6-7CF9-4A4E-1AC8DE1E8FAA}"/>
              </a:ext>
            </a:extLst>
          </p:cNvPr>
          <p:cNvSpPr/>
          <p:nvPr/>
        </p:nvSpPr>
        <p:spPr>
          <a:xfrm>
            <a:off x="150972" y="3000496"/>
            <a:ext cx="4304237" cy="690978"/>
          </a:xfrm>
          <a:prstGeom prst="roundRect">
            <a:avLst>
              <a:gd name="adj" fmla="val 11515"/>
            </a:avLst>
          </a:prstGeom>
          <a:solidFill>
            <a:srgbClr val="FDDB01"/>
          </a:solidFill>
          <a:ln w="25400" cap="flat" cmpd="sng" algn="ctr">
            <a:noFill/>
            <a:prstDash val="solid"/>
          </a:ln>
          <a:effectLst/>
        </p:spPr>
        <p:txBody>
          <a:bodyPr lIns="91440" tIns="45720" rIns="91440" bIns="45720" rtlCol="0" anchor="ctr"/>
          <a:lstStyle/>
          <a:p>
            <a:pPr marR="0" lvl="0" defTabSz="914400" eaLnBrk="1" fontAlgn="auto" latinLnBrk="0" hangingPunct="1">
              <a:lnSpc>
                <a:spcPct val="100000"/>
              </a:lnSpc>
              <a:spcBef>
                <a:spcPts val="0"/>
              </a:spcBef>
              <a:spcAft>
                <a:spcPts val="0"/>
              </a:spcAft>
              <a:buClrTx/>
              <a:buSzTx/>
              <a:tabLst/>
              <a:defRPr/>
            </a:pPr>
            <a:r>
              <a:rPr lang="en-US" sz="1400" kern="0" spc="-50" dirty="0">
                <a:solidFill>
                  <a:srgbClr val="000000"/>
                </a:solidFill>
                <a:latin typeface="Poppins" panose="00000500000000000000" pitchFamily="2" charset="0"/>
                <a:cs typeface="Poppins" panose="00000500000000000000" pitchFamily="2" charset="0"/>
              </a:rPr>
              <a:t>Educated and more affluent families with children. They are consumers of traditional media and do not have overly active lifestyles.</a:t>
            </a:r>
            <a:endParaRPr kumimoji="0" lang="en-US" sz="1400" b="0" i="0" u="none" strike="noStrike" kern="0" cap="none" spc="-50" normalizeH="0" baseline="0" noProof="0" dirty="0">
              <a:ln>
                <a:noFill/>
              </a:ln>
              <a:solidFill>
                <a:srgbClr val="000000"/>
              </a:solidFill>
              <a:effectLst/>
              <a:uLnTx/>
              <a:uFillTx/>
              <a:latin typeface="Poppins" panose="00000500000000000000" pitchFamily="2" charset="0"/>
              <a:cs typeface="Poppins" panose="00000500000000000000" pitchFamily="2" charset="0"/>
            </a:endParaRPr>
          </a:p>
        </p:txBody>
      </p:sp>
      <p:sp>
        <p:nvSpPr>
          <p:cNvPr id="231" name="Rectangle 230">
            <a:extLst>
              <a:ext uri="{FF2B5EF4-FFF2-40B4-BE49-F238E27FC236}">
                <a16:creationId xmlns:a16="http://schemas.microsoft.com/office/drawing/2014/main" id="{B8CB61BE-0711-691C-F2ED-75B5FC309DE9}"/>
              </a:ext>
            </a:extLst>
          </p:cNvPr>
          <p:cNvSpPr/>
          <p:nvPr/>
        </p:nvSpPr>
        <p:spPr>
          <a:xfrm>
            <a:off x="4612066" y="1203585"/>
            <a:ext cx="3383280" cy="914400"/>
          </a:xfrm>
          <a:prstGeom prst="rect">
            <a:avLst/>
          </a:prstGeom>
          <a:solidFill>
            <a:srgbClr val="FFFFFF">
              <a:lumMod val="95000"/>
            </a:srgbClr>
          </a:solidFill>
          <a:ln w="63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pic>
        <p:nvPicPr>
          <p:cNvPr id="232" name="Graphic 231" descr="User network with solid fill">
            <a:extLst>
              <a:ext uri="{FF2B5EF4-FFF2-40B4-BE49-F238E27FC236}">
                <a16:creationId xmlns:a16="http://schemas.microsoft.com/office/drawing/2014/main" id="{938404D8-F677-2C4F-D68B-41F7AE9975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1940" y="1184213"/>
            <a:ext cx="467929" cy="467929"/>
          </a:xfrm>
          <a:prstGeom prst="rect">
            <a:avLst/>
          </a:prstGeom>
        </p:spPr>
      </p:pic>
      <p:pic>
        <p:nvPicPr>
          <p:cNvPr id="234" name="Google Shape;16;p3">
            <a:extLst>
              <a:ext uri="{FF2B5EF4-FFF2-40B4-BE49-F238E27FC236}">
                <a16:creationId xmlns:a16="http://schemas.microsoft.com/office/drawing/2014/main" id="{02CC3ED2-70D9-365F-571D-A053466D3A94}"/>
              </a:ext>
            </a:extLst>
          </p:cNvPr>
          <p:cNvPicPr preferRelativeResize="0"/>
          <p:nvPr/>
        </p:nvPicPr>
        <p:blipFill>
          <a:blip r:embed="rId16">
            <a:alphaModFix/>
          </a:blip>
          <a:stretch>
            <a:fillRect/>
          </a:stretch>
        </p:blipFill>
        <p:spPr>
          <a:xfrm>
            <a:off x="4696921" y="898955"/>
            <a:ext cx="1261566" cy="273238"/>
          </a:xfrm>
          <a:prstGeom prst="rect">
            <a:avLst/>
          </a:prstGeom>
          <a:noFill/>
          <a:ln>
            <a:noFill/>
          </a:ln>
        </p:spPr>
      </p:pic>
      <p:pic>
        <p:nvPicPr>
          <p:cNvPr id="236" name="Picture 235" descr="Icon&#10;&#10;Description automatically generated">
            <a:extLst>
              <a:ext uri="{FF2B5EF4-FFF2-40B4-BE49-F238E27FC236}">
                <a16:creationId xmlns:a16="http://schemas.microsoft.com/office/drawing/2014/main" id="{7295CCF4-A59E-A1C4-FD7A-EA0BB1F1CE63}"/>
              </a:ext>
            </a:extLst>
          </p:cNvPr>
          <p:cNvPicPr>
            <a:picLocks noChangeAspect="1"/>
          </p:cNvPicPr>
          <p:nvPr/>
        </p:nvPicPr>
        <p:blipFill>
          <a:blip r:embed="rId17"/>
          <a:stretch>
            <a:fillRect/>
          </a:stretch>
        </p:blipFill>
        <p:spPr>
          <a:xfrm>
            <a:off x="7290906" y="1249665"/>
            <a:ext cx="328127" cy="330817"/>
          </a:xfrm>
          <a:prstGeom prst="rect">
            <a:avLst/>
          </a:prstGeom>
        </p:spPr>
      </p:pic>
      <p:sp>
        <p:nvSpPr>
          <p:cNvPr id="239" name="TextBox 238">
            <a:extLst>
              <a:ext uri="{FF2B5EF4-FFF2-40B4-BE49-F238E27FC236}">
                <a16:creationId xmlns:a16="http://schemas.microsoft.com/office/drawing/2014/main" id="{C51EC857-F003-2474-3364-5EF43FE0494A}"/>
              </a:ext>
            </a:extLst>
          </p:cNvPr>
          <p:cNvSpPr txBox="1"/>
          <p:nvPr/>
        </p:nvSpPr>
        <p:spPr>
          <a:xfrm>
            <a:off x="6843211" y="1546698"/>
            <a:ext cx="1219339" cy="553998"/>
          </a:xfrm>
          <a:prstGeom prst="rect">
            <a:avLst/>
          </a:prstGeom>
          <a:noFill/>
        </p:spPr>
        <p:txBody>
          <a:bodyPr wrap="square">
            <a:spAutoFit/>
          </a:bodyPr>
          <a:lstStyle/>
          <a:p>
            <a:pPr algn="ctr"/>
            <a:r>
              <a:rPr lang="en-US" sz="1000" b="1">
                <a:solidFill>
                  <a:srgbClr val="000000">
                    <a:lumMod val="95000"/>
                    <a:lumOff val="5000"/>
                  </a:srgbClr>
                </a:solidFill>
                <a:latin typeface="Poppins" panose="00000500000000000000" pitchFamily="2" charset="0"/>
                <a:cs typeface="Poppins" panose="00000500000000000000" pitchFamily="2" charset="0"/>
              </a:rPr>
              <a:t>2.2%</a:t>
            </a:r>
          </a:p>
          <a:p>
            <a:pPr algn="ctr"/>
            <a:r>
              <a:rPr lang="en-US" sz="1000">
                <a:solidFill>
                  <a:srgbClr val="000000">
                    <a:lumMod val="95000"/>
                    <a:lumOff val="5000"/>
                  </a:srgbClr>
                </a:solidFill>
                <a:latin typeface="Poppins" panose="00000500000000000000" pitchFamily="2" charset="0"/>
                <a:cs typeface="Poppins" panose="00000500000000000000" pitchFamily="2" charset="0"/>
              </a:rPr>
              <a:t>Gold subscription</a:t>
            </a:r>
          </a:p>
        </p:txBody>
      </p:sp>
      <p:sp>
        <p:nvSpPr>
          <p:cNvPr id="240" name="TextBox 239">
            <a:extLst>
              <a:ext uri="{FF2B5EF4-FFF2-40B4-BE49-F238E27FC236}">
                <a16:creationId xmlns:a16="http://schemas.microsoft.com/office/drawing/2014/main" id="{A0ADA2B5-BA14-FE2E-20CD-AE8FDFDEB99A}"/>
              </a:ext>
            </a:extLst>
          </p:cNvPr>
          <p:cNvSpPr txBox="1"/>
          <p:nvPr/>
        </p:nvSpPr>
        <p:spPr>
          <a:xfrm>
            <a:off x="4612066" y="1565454"/>
            <a:ext cx="1346421" cy="553998"/>
          </a:xfrm>
          <a:prstGeom prst="rect">
            <a:avLst/>
          </a:prstGeom>
          <a:noFill/>
        </p:spPr>
        <p:txBody>
          <a:bodyPr wrap="square">
            <a:spAutoFit/>
          </a:bodyPr>
          <a:lstStyle/>
          <a:p>
            <a:pPr algn="ctr"/>
            <a:r>
              <a:rPr lang="en-US" sz="1000" b="1" dirty="0">
                <a:solidFill>
                  <a:srgbClr val="000000">
                    <a:lumMod val="95000"/>
                    <a:lumOff val="5000"/>
                  </a:srgbClr>
                </a:solidFill>
                <a:latin typeface="Poppins" panose="00000500000000000000" pitchFamily="2" charset="0"/>
                <a:cs typeface="Poppins" panose="00000500000000000000" pitchFamily="2" charset="0"/>
              </a:rPr>
              <a:t>7 months</a:t>
            </a:r>
          </a:p>
          <a:p>
            <a:pPr algn="ctr"/>
            <a:r>
              <a:rPr lang="en-US" sz="1000" dirty="0" err="1">
                <a:solidFill>
                  <a:srgbClr val="000000">
                    <a:lumMod val="95000"/>
                    <a:lumOff val="5000"/>
                  </a:srgbClr>
                </a:solidFill>
                <a:latin typeface="Poppins" panose="00000500000000000000" pitchFamily="2" charset="0"/>
                <a:cs typeface="Poppins" panose="00000500000000000000" pitchFamily="2" charset="0"/>
              </a:rPr>
              <a:t>Contactability</a:t>
            </a:r>
            <a:r>
              <a:rPr lang="en-US" sz="1000" dirty="0">
                <a:solidFill>
                  <a:srgbClr val="000000">
                    <a:lumMod val="95000"/>
                    <a:lumOff val="5000"/>
                  </a:srgbClr>
                </a:solidFill>
                <a:latin typeface="Poppins" panose="00000500000000000000" pitchFamily="2" charset="0"/>
                <a:cs typeface="Poppins" panose="00000500000000000000" pitchFamily="2" charset="0"/>
              </a:rPr>
              <a:t> tenure</a:t>
            </a:r>
          </a:p>
        </p:txBody>
      </p:sp>
      <p:sp>
        <p:nvSpPr>
          <p:cNvPr id="241" name="TextBox 240">
            <a:extLst>
              <a:ext uri="{FF2B5EF4-FFF2-40B4-BE49-F238E27FC236}">
                <a16:creationId xmlns:a16="http://schemas.microsoft.com/office/drawing/2014/main" id="{09B61342-5FE3-7562-0DEE-EC25C5F7AA10}"/>
              </a:ext>
            </a:extLst>
          </p:cNvPr>
          <p:cNvSpPr txBox="1"/>
          <p:nvPr/>
        </p:nvSpPr>
        <p:spPr>
          <a:xfrm>
            <a:off x="7089458" y="3883911"/>
            <a:ext cx="912930" cy="230832"/>
          </a:xfrm>
          <a:prstGeom prst="rect">
            <a:avLst/>
          </a:prstGeom>
          <a:noFill/>
        </p:spPr>
        <p:txBody>
          <a:bodyPr wrap="square">
            <a:spAutoFit/>
          </a:bodyPr>
          <a:lstStyle>
            <a:defPPr>
              <a:defRPr lang="en-US"/>
            </a:defPPr>
            <a:lvl1pPr>
              <a:defRPr sz="1000" b="1">
                <a:solidFill>
                  <a:schemeClr val="tx2"/>
                </a:solidFill>
                <a:latin typeface="Calibri"/>
              </a:defRPr>
            </a:lvl1pPr>
            <a:lvl2pPr lvl="1">
              <a:defRPr sz="1000" b="1">
                <a:solidFill>
                  <a:schemeClr val="tx2"/>
                </a:solidFill>
                <a:latin typeface="Calibri"/>
              </a:defRPr>
            </a:lvl2pPr>
          </a:lstStyle>
          <a:p>
            <a:pPr algn="ctr"/>
            <a:endParaRPr lang="en-US" sz="900" b="0">
              <a:solidFill>
                <a:srgbClr val="000000"/>
              </a:solidFill>
              <a:latin typeface="Poppins" panose="00000500000000000000" pitchFamily="2" charset="0"/>
              <a:cs typeface="Poppins" panose="00000500000000000000" pitchFamily="2" charset="0"/>
            </a:endParaRPr>
          </a:p>
        </p:txBody>
      </p:sp>
      <p:sp>
        <p:nvSpPr>
          <p:cNvPr id="243" name="TextBox 242">
            <a:extLst>
              <a:ext uri="{FF2B5EF4-FFF2-40B4-BE49-F238E27FC236}">
                <a16:creationId xmlns:a16="http://schemas.microsoft.com/office/drawing/2014/main" id="{157A5D1F-9DB9-CB95-5FBD-2D350D1808CA}"/>
              </a:ext>
            </a:extLst>
          </p:cNvPr>
          <p:cNvSpPr txBox="1"/>
          <p:nvPr/>
        </p:nvSpPr>
        <p:spPr>
          <a:xfrm>
            <a:off x="4685050" y="3860534"/>
            <a:ext cx="1037320" cy="400110"/>
          </a:xfrm>
          <a:prstGeom prst="rect">
            <a:avLst/>
          </a:prstGeom>
          <a:noFill/>
        </p:spPr>
        <p:txBody>
          <a:bodyPr wrap="square">
            <a:spAutoFit/>
          </a:bodyPr>
          <a:lstStyle/>
          <a:p>
            <a:pPr algn="ctr"/>
            <a:r>
              <a:rPr lang="en-US" sz="1000" b="1" dirty="0">
                <a:solidFill>
                  <a:srgbClr val="000000">
                    <a:lumMod val="95000"/>
                    <a:lumOff val="5000"/>
                  </a:srgbClr>
                </a:solidFill>
                <a:latin typeface="Poppins" panose="00000500000000000000" pitchFamily="2" charset="0"/>
                <a:cs typeface="Poppins" panose="00000500000000000000" pitchFamily="2" charset="0"/>
              </a:rPr>
              <a:t>100% </a:t>
            </a:r>
            <a:r>
              <a:rPr lang="en-US" sz="1000" dirty="0">
                <a:solidFill>
                  <a:srgbClr val="000000">
                    <a:lumMod val="95000"/>
                    <a:lumOff val="5000"/>
                  </a:srgbClr>
                </a:solidFill>
                <a:latin typeface="Poppins" panose="00000500000000000000" pitchFamily="2" charset="0"/>
                <a:cs typeface="Poppins" panose="00000500000000000000" pitchFamily="2" charset="0"/>
              </a:rPr>
              <a:t>Owner</a:t>
            </a:r>
          </a:p>
          <a:p>
            <a:pPr algn="ctr"/>
            <a:r>
              <a:rPr lang="en-US" sz="1000" dirty="0">
                <a:solidFill>
                  <a:srgbClr val="000000">
                    <a:lumMod val="95000"/>
                    <a:lumOff val="5000"/>
                  </a:srgbClr>
                </a:solidFill>
                <a:latin typeface="Poppins" panose="00000500000000000000" pitchFamily="2" charset="0"/>
                <a:cs typeface="Poppins" panose="00000500000000000000" pitchFamily="2" charset="0"/>
              </a:rPr>
              <a:t>(</a:t>
            </a:r>
            <a:r>
              <a:rPr lang="en-US" sz="1000" b="1" dirty="0">
                <a:solidFill>
                  <a:srgbClr val="028E57"/>
                </a:solidFill>
                <a:latin typeface="Poppins" panose="00000500000000000000" pitchFamily="2" charset="0"/>
                <a:cs typeface="Poppins" panose="00000500000000000000" pitchFamily="2" charset="0"/>
              </a:rPr>
              <a:t>80%</a:t>
            </a:r>
            <a:r>
              <a:rPr lang="en-US" sz="1000" dirty="0">
                <a:solidFill>
                  <a:srgbClr val="000000">
                    <a:lumMod val="95000"/>
                    <a:lumOff val="5000"/>
                  </a:srgbClr>
                </a:solidFill>
                <a:latin typeface="Poppins" panose="00000500000000000000" pitchFamily="2" charset="0"/>
                <a:cs typeface="Poppins" panose="00000500000000000000" pitchFamily="2" charset="0"/>
              </a:rPr>
              <a:t>)</a:t>
            </a:r>
          </a:p>
        </p:txBody>
      </p:sp>
      <p:sp>
        <p:nvSpPr>
          <p:cNvPr id="244" name="TextBox 243">
            <a:extLst>
              <a:ext uri="{FF2B5EF4-FFF2-40B4-BE49-F238E27FC236}">
                <a16:creationId xmlns:a16="http://schemas.microsoft.com/office/drawing/2014/main" id="{4B3FC89F-198E-6C34-9199-82F4F18DFEB0}"/>
              </a:ext>
            </a:extLst>
          </p:cNvPr>
          <p:cNvSpPr txBox="1"/>
          <p:nvPr/>
        </p:nvSpPr>
        <p:spPr>
          <a:xfrm>
            <a:off x="4702896" y="4901929"/>
            <a:ext cx="1112981" cy="400110"/>
          </a:xfrm>
          <a:prstGeom prst="rect">
            <a:avLst/>
          </a:prstGeom>
          <a:noFill/>
        </p:spPr>
        <p:txBody>
          <a:bodyPr wrap="square">
            <a:spAutoFit/>
          </a:bodyPr>
          <a:lstStyle/>
          <a:p>
            <a:pPr algn="ctr"/>
            <a:r>
              <a:rPr lang="en-US" sz="1000" b="1">
                <a:solidFill>
                  <a:srgbClr val="000000">
                    <a:lumMod val="95000"/>
                    <a:lumOff val="5000"/>
                  </a:srgbClr>
                </a:solidFill>
                <a:latin typeface="Poppins" panose="00000500000000000000" pitchFamily="2" charset="0"/>
                <a:cs typeface="Poppins" panose="00000500000000000000" pitchFamily="2" charset="0"/>
              </a:rPr>
              <a:t>52% </a:t>
            </a:r>
            <a:r>
              <a:rPr lang="en-US" sz="1000">
                <a:solidFill>
                  <a:srgbClr val="000000">
                    <a:lumMod val="95000"/>
                    <a:lumOff val="5000"/>
                  </a:srgbClr>
                </a:solidFill>
                <a:latin typeface="Poppins" panose="00000500000000000000" pitchFamily="2" charset="0"/>
                <a:cs typeface="Poppins" panose="00000500000000000000" pitchFamily="2" charset="0"/>
              </a:rPr>
              <a:t>Female</a:t>
            </a:r>
          </a:p>
          <a:p>
            <a:pPr algn="ctr"/>
            <a:r>
              <a:rPr lang="en-US" sz="1000">
                <a:solidFill>
                  <a:srgbClr val="000000">
                    <a:lumMod val="95000"/>
                    <a:lumOff val="5000"/>
                  </a:srgbClr>
                </a:solidFill>
                <a:latin typeface="Poppins" panose="00000500000000000000" pitchFamily="2" charset="0"/>
                <a:cs typeface="Poppins" panose="00000500000000000000" pitchFamily="2" charset="0"/>
              </a:rPr>
              <a:t>(</a:t>
            </a:r>
            <a:r>
              <a:rPr lang="en-US" sz="1000" b="1">
                <a:solidFill>
                  <a:srgbClr val="D14615"/>
                </a:solidFill>
                <a:latin typeface="Poppins" panose="00000500000000000000" pitchFamily="2" charset="0"/>
                <a:cs typeface="Poppins" panose="00000500000000000000" pitchFamily="2" charset="0"/>
              </a:rPr>
              <a:t>53%</a:t>
            </a:r>
            <a:r>
              <a:rPr lang="en-US" sz="1000">
                <a:solidFill>
                  <a:srgbClr val="000000">
                    <a:lumMod val="95000"/>
                    <a:lumOff val="5000"/>
                  </a:srgbClr>
                </a:solidFill>
                <a:latin typeface="Poppins" panose="00000500000000000000" pitchFamily="2" charset="0"/>
                <a:cs typeface="Poppins" panose="00000500000000000000" pitchFamily="2" charset="0"/>
              </a:rPr>
              <a:t>)</a:t>
            </a:r>
            <a:endParaRPr lang="en-US" sz="1000" b="1">
              <a:solidFill>
                <a:srgbClr val="D14615"/>
              </a:solidFill>
              <a:latin typeface="Poppins" panose="00000500000000000000" pitchFamily="2" charset="0"/>
              <a:cs typeface="Poppins" panose="00000500000000000000" pitchFamily="2" charset="0"/>
            </a:endParaRPr>
          </a:p>
        </p:txBody>
      </p:sp>
      <p:sp>
        <p:nvSpPr>
          <p:cNvPr id="245" name="TextBox 244">
            <a:extLst>
              <a:ext uri="{FF2B5EF4-FFF2-40B4-BE49-F238E27FC236}">
                <a16:creationId xmlns:a16="http://schemas.microsoft.com/office/drawing/2014/main" id="{7F0FA7EA-3A85-0E38-2893-D8845DF246D0}"/>
              </a:ext>
            </a:extLst>
          </p:cNvPr>
          <p:cNvSpPr txBox="1"/>
          <p:nvPr/>
        </p:nvSpPr>
        <p:spPr>
          <a:xfrm>
            <a:off x="5776342" y="4878073"/>
            <a:ext cx="1107773" cy="400110"/>
          </a:xfrm>
          <a:prstGeom prst="rect">
            <a:avLst/>
          </a:prstGeom>
          <a:noFill/>
        </p:spPr>
        <p:txBody>
          <a:bodyPr wrap="square">
            <a:spAutoFit/>
          </a:bodyPr>
          <a:lstStyle/>
          <a:p>
            <a:pPr algn="ctr"/>
            <a:r>
              <a:rPr lang="en-US" sz="1000" b="1">
                <a:solidFill>
                  <a:srgbClr val="000000">
                    <a:lumMod val="95000"/>
                    <a:lumOff val="5000"/>
                  </a:srgbClr>
                </a:solidFill>
                <a:latin typeface="Poppins" panose="00000500000000000000" pitchFamily="2" charset="0"/>
                <a:cs typeface="Poppins" panose="00000500000000000000" pitchFamily="2" charset="0"/>
              </a:rPr>
              <a:t>52 </a:t>
            </a:r>
            <a:r>
              <a:rPr lang="en-US" sz="1000" b="1" err="1">
                <a:solidFill>
                  <a:srgbClr val="000000">
                    <a:lumMod val="95000"/>
                    <a:lumOff val="5000"/>
                  </a:srgbClr>
                </a:solidFill>
                <a:latin typeface="Poppins" panose="00000500000000000000" pitchFamily="2" charset="0"/>
                <a:cs typeface="Poppins" panose="00000500000000000000" pitchFamily="2" charset="0"/>
              </a:rPr>
              <a:t>yr</a:t>
            </a:r>
            <a:r>
              <a:rPr lang="en-US" sz="1000" b="1">
                <a:solidFill>
                  <a:srgbClr val="000000">
                    <a:lumMod val="95000"/>
                    <a:lumOff val="5000"/>
                  </a:srgbClr>
                </a:solidFill>
                <a:latin typeface="Poppins" panose="00000500000000000000" pitchFamily="2" charset="0"/>
                <a:cs typeface="Poppins" panose="00000500000000000000" pitchFamily="2" charset="0"/>
              </a:rPr>
              <a:t> </a:t>
            </a:r>
            <a:r>
              <a:rPr lang="en-US" sz="1000">
                <a:solidFill>
                  <a:srgbClr val="000000">
                    <a:lumMod val="95000"/>
                    <a:lumOff val="5000"/>
                  </a:srgbClr>
                </a:solidFill>
                <a:latin typeface="Poppins" panose="00000500000000000000" pitchFamily="2" charset="0"/>
                <a:cs typeface="Poppins" panose="00000500000000000000" pitchFamily="2" charset="0"/>
              </a:rPr>
              <a:t>Avg age</a:t>
            </a:r>
          </a:p>
          <a:p>
            <a:pPr algn="ctr"/>
            <a:r>
              <a:rPr lang="en-US" sz="1000">
                <a:solidFill>
                  <a:srgbClr val="000000">
                    <a:lumMod val="95000"/>
                    <a:lumOff val="5000"/>
                  </a:srgbClr>
                </a:solidFill>
                <a:latin typeface="Poppins" panose="00000500000000000000" pitchFamily="2" charset="0"/>
                <a:cs typeface="Poppins" panose="00000500000000000000" pitchFamily="2" charset="0"/>
              </a:rPr>
              <a:t>(</a:t>
            </a:r>
            <a:r>
              <a:rPr lang="en-US" sz="1000" b="1">
                <a:solidFill>
                  <a:srgbClr val="D14615"/>
                </a:solidFill>
                <a:latin typeface="Poppins" panose="00000500000000000000" pitchFamily="2" charset="0"/>
                <a:cs typeface="Poppins" panose="00000500000000000000" pitchFamily="2" charset="0"/>
              </a:rPr>
              <a:t>55</a:t>
            </a:r>
            <a:r>
              <a:rPr lang="en-US" sz="1000">
                <a:solidFill>
                  <a:srgbClr val="000000">
                    <a:lumMod val="95000"/>
                    <a:lumOff val="5000"/>
                  </a:srgbClr>
                </a:solidFill>
                <a:latin typeface="Poppins" panose="00000500000000000000" pitchFamily="2" charset="0"/>
                <a:cs typeface="Poppins" panose="00000500000000000000" pitchFamily="2" charset="0"/>
              </a:rPr>
              <a:t>)</a:t>
            </a:r>
            <a:endParaRPr lang="en-US" sz="1000" b="1">
              <a:solidFill>
                <a:srgbClr val="D14615"/>
              </a:solidFill>
              <a:latin typeface="Poppins" panose="00000500000000000000" pitchFamily="2" charset="0"/>
              <a:cs typeface="Poppins" panose="00000500000000000000" pitchFamily="2" charset="0"/>
            </a:endParaRPr>
          </a:p>
        </p:txBody>
      </p:sp>
      <p:sp>
        <p:nvSpPr>
          <p:cNvPr id="246" name="TextBox 245">
            <a:extLst>
              <a:ext uri="{FF2B5EF4-FFF2-40B4-BE49-F238E27FC236}">
                <a16:creationId xmlns:a16="http://schemas.microsoft.com/office/drawing/2014/main" id="{64F909BD-A6E1-066D-5435-852D2CD4F116}"/>
              </a:ext>
            </a:extLst>
          </p:cNvPr>
          <p:cNvSpPr txBox="1"/>
          <p:nvPr/>
        </p:nvSpPr>
        <p:spPr>
          <a:xfrm>
            <a:off x="6892739" y="4878073"/>
            <a:ext cx="1107773" cy="400110"/>
          </a:xfrm>
          <a:prstGeom prst="rect">
            <a:avLst/>
          </a:prstGeom>
          <a:noFill/>
        </p:spPr>
        <p:txBody>
          <a:bodyPr wrap="square">
            <a:spAutoFit/>
          </a:bodyPr>
          <a:lstStyle/>
          <a:p>
            <a:pPr algn="ctr"/>
            <a:r>
              <a:rPr lang="en-US" sz="1000" b="1" dirty="0">
                <a:solidFill>
                  <a:srgbClr val="000000">
                    <a:lumMod val="95000"/>
                    <a:lumOff val="5000"/>
                  </a:srgbClr>
                </a:solidFill>
                <a:latin typeface="Poppins" panose="00000500000000000000" pitchFamily="2" charset="0"/>
                <a:cs typeface="Poppins" panose="00000500000000000000" pitchFamily="2" charset="0"/>
              </a:rPr>
              <a:t>60% </a:t>
            </a:r>
            <a:r>
              <a:rPr lang="en-US" sz="1000" dirty="0">
                <a:solidFill>
                  <a:srgbClr val="000000">
                    <a:lumMod val="95000"/>
                    <a:lumOff val="5000"/>
                  </a:srgbClr>
                </a:solidFill>
                <a:latin typeface="Poppins" panose="00000500000000000000" pitchFamily="2" charset="0"/>
                <a:cs typeface="Poppins" panose="00000500000000000000" pitchFamily="2" charset="0"/>
              </a:rPr>
              <a:t>married</a:t>
            </a:r>
          </a:p>
          <a:p>
            <a:pPr algn="ctr"/>
            <a:r>
              <a:rPr lang="en-US" sz="1000" dirty="0">
                <a:solidFill>
                  <a:srgbClr val="000000">
                    <a:lumMod val="95000"/>
                    <a:lumOff val="5000"/>
                  </a:srgbClr>
                </a:solidFill>
                <a:latin typeface="Poppins" panose="00000500000000000000" pitchFamily="2" charset="0"/>
                <a:cs typeface="Poppins" panose="00000500000000000000" pitchFamily="2" charset="0"/>
              </a:rPr>
              <a:t>(</a:t>
            </a:r>
            <a:r>
              <a:rPr lang="en-US" sz="1000" b="1" dirty="0">
                <a:solidFill>
                  <a:srgbClr val="028E57"/>
                </a:solidFill>
                <a:latin typeface="Poppins" panose="00000500000000000000" pitchFamily="2" charset="0"/>
                <a:cs typeface="Poppins" panose="00000500000000000000" pitchFamily="2" charset="0"/>
              </a:rPr>
              <a:t>46%</a:t>
            </a:r>
            <a:r>
              <a:rPr lang="en-US" sz="1000" dirty="0">
                <a:solidFill>
                  <a:srgbClr val="000000">
                    <a:lumMod val="95000"/>
                    <a:lumOff val="5000"/>
                  </a:srgbClr>
                </a:solidFill>
                <a:latin typeface="Poppins" panose="00000500000000000000" pitchFamily="2" charset="0"/>
                <a:cs typeface="Poppins" panose="00000500000000000000" pitchFamily="2" charset="0"/>
              </a:rPr>
              <a:t>)</a:t>
            </a:r>
          </a:p>
        </p:txBody>
      </p:sp>
      <p:sp>
        <p:nvSpPr>
          <p:cNvPr id="247" name="TextBox 246">
            <a:extLst>
              <a:ext uri="{FF2B5EF4-FFF2-40B4-BE49-F238E27FC236}">
                <a16:creationId xmlns:a16="http://schemas.microsoft.com/office/drawing/2014/main" id="{CC110184-57CA-C391-5FF4-3152D973520C}"/>
              </a:ext>
            </a:extLst>
          </p:cNvPr>
          <p:cNvSpPr txBox="1"/>
          <p:nvPr/>
        </p:nvSpPr>
        <p:spPr>
          <a:xfrm>
            <a:off x="4579465" y="5799471"/>
            <a:ext cx="1308382" cy="400110"/>
          </a:xfrm>
          <a:prstGeom prst="rect">
            <a:avLst/>
          </a:prstGeom>
          <a:noFill/>
        </p:spPr>
        <p:txBody>
          <a:bodyPr wrap="square">
            <a:spAutoFit/>
          </a:bodyPr>
          <a:lstStyle/>
          <a:p>
            <a:pPr algn="ctr"/>
            <a:r>
              <a:rPr lang="en-US" sz="1000" b="1" dirty="0">
                <a:solidFill>
                  <a:srgbClr val="000000">
                    <a:lumMod val="95000"/>
                    <a:lumOff val="5000"/>
                  </a:srgbClr>
                </a:solidFill>
                <a:latin typeface="Poppins" panose="00000500000000000000" pitchFamily="2" charset="0"/>
                <a:cs typeface="Poppins" panose="00000500000000000000" pitchFamily="2" charset="0"/>
              </a:rPr>
              <a:t>51% </a:t>
            </a:r>
            <a:r>
              <a:rPr lang="en-US" sz="1000" dirty="0">
                <a:solidFill>
                  <a:srgbClr val="000000">
                    <a:lumMod val="95000"/>
                    <a:lumOff val="5000"/>
                  </a:srgbClr>
                </a:solidFill>
                <a:latin typeface="Poppins" panose="00000500000000000000" pitchFamily="2" charset="0"/>
                <a:cs typeface="Poppins" panose="00000500000000000000" pitchFamily="2" charset="0"/>
              </a:rPr>
              <a:t>College</a:t>
            </a:r>
          </a:p>
          <a:p>
            <a:pPr algn="ctr"/>
            <a:r>
              <a:rPr lang="en-US" sz="1000" dirty="0">
                <a:solidFill>
                  <a:srgbClr val="000000">
                    <a:lumMod val="95000"/>
                    <a:lumOff val="5000"/>
                  </a:srgbClr>
                </a:solidFill>
                <a:latin typeface="Poppins" panose="00000500000000000000" pitchFamily="2" charset="0"/>
                <a:cs typeface="Poppins" panose="00000500000000000000" pitchFamily="2" charset="0"/>
              </a:rPr>
              <a:t>(</a:t>
            </a:r>
            <a:r>
              <a:rPr lang="en-US" sz="1000" b="1" dirty="0">
                <a:solidFill>
                  <a:srgbClr val="028E57"/>
                </a:solidFill>
                <a:latin typeface="Poppins" panose="00000500000000000000" pitchFamily="2" charset="0"/>
                <a:cs typeface="Poppins" panose="00000500000000000000" pitchFamily="2" charset="0"/>
              </a:rPr>
              <a:t>40%</a:t>
            </a:r>
            <a:r>
              <a:rPr lang="en-US" sz="1000" dirty="0">
                <a:solidFill>
                  <a:srgbClr val="000000">
                    <a:lumMod val="95000"/>
                    <a:lumOff val="5000"/>
                  </a:srgbClr>
                </a:solidFill>
                <a:latin typeface="Poppins" panose="00000500000000000000" pitchFamily="2" charset="0"/>
                <a:cs typeface="Poppins" panose="00000500000000000000" pitchFamily="2" charset="0"/>
              </a:rPr>
              <a:t>)</a:t>
            </a:r>
          </a:p>
        </p:txBody>
      </p:sp>
      <p:sp>
        <p:nvSpPr>
          <p:cNvPr id="249" name="TextBox 248">
            <a:extLst>
              <a:ext uri="{FF2B5EF4-FFF2-40B4-BE49-F238E27FC236}">
                <a16:creationId xmlns:a16="http://schemas.microsoft.com/office/drawing/2014/main" id="{582FC050-BF9E-62FB-3B8A-637887AF5148}"/>
              </a:ext>
            </a:extLst>
          </p:cNvPr>
          <p:cNvSpPr txBox="1"/>
          <p:nvPr/>
        </p:nvSpPr>
        <p:spPr>
          <a:xfrm>
            <a:off x="6855697" y="5725316"/>
            <a:ext cx="1195680" cy="523220"/>
          </a:xfrm>
          <a:prstGeom prst="rect">
            <a:avLst/>
          </a:prstGeom>
          <a:noFill/>
        </p:spPr>
        <p:txBody>
          <a:bodyPr wrap="square">
            <a:spAutoFit/>
          </a:bodyPr>
          <a:lstStyle/>
          <a:p>
            <a:pPr algn="ctr"/>
            <a:r>
              <a:rPr lang="en-US" sz="1000" b="1">
                <a:solidFill>
                  <a:srgbClr val="000000">
                    <a:lumMod val="95000"/>
                    <a:lumOff val="5000"/>
                  </a:srgbClr>
                </a:solidFill>
                <a:latin typeface="Poppins" panose="00000500000000000000" pitchFamily="2" charset="0"/>
                <a:cs typeface="Poppins" panose="00000500000000000000" pitchFamily="2" charset="0"/>
              </a:rPr>
              <a:t>12 </a:t>
            </a:r>
            <a:r>
              <a:rPr lang="en-US" sz="1000" b="1" err="1">
                <a:solidFill>
                  <a:srgbClr val="000000">
                    <a:lumMod val="95000"/>
                    <a:lumOff val="5000"/>
                  </a:srgbClr>
                </a:solidFill>
                <a:latin typeface="Poppins" panose="00000500000000000000" pitchFamily="2" charset="0"/>
                <a:cs typeface="Poppins" panose="00000500000000000000" pitchFamily="2" charset="0"/>
              </a:rPr>
              <a:t>yr</a:t>
            </a:r>
            <a:r>
              <a:rPr lang="en-US" sz="1000" b="1">
                <a:solidFill>
                  <a:srgbClr val="000000">
                    <a:lumMod val="95000"/>
                    <a:lumOff val="5000"/>
                  </a:srgbClr>
                </a:solidFill>
                <a:latin typeface="Poppins" panose="00000500000000000000" pitchFamily="2" charset="0"/>
                <a:cs typeface="Poppins" panose="00000500000000000000" pitchFamily="2" charset="0"/>
              </a:rPr>
              <a:t> </a:t>
            </a:r>
          </a:p>
          <a:p>
            <a:pPr algn="ctr"/>
            <a:r>
              <a:rPr lang="en-US" sz="800">
                <a:solidFill>
                  <a:srgbClr val="000000">
                    <a:lumMod val="95000"/>
                    <a:lumOff val="5000"/>
                  </a:srgbClr>
                </a:solidFill>
                <a:latin typeface="Poppins" panose="00000500000000000000" pitchFamily="2" charset="0"/>
                <a:cs typeface="Poppins" panose="00000500000000000000" pitchFamily="2" charset="0"/>
              </a:rPr>
              <a:t>Length of residence</a:t>
            </a:r>
            <a:endParaRPr lang="en-US" sz="1000">
              <a:solidFill>
                <a:srgbClr val="000000">
                  <a:lumMod val="95000"/>
                  <a:lumOff val="5000"/>
                </a:srgbClr>
              </a:solidFill>
              <a:latin typeface="Poppins" panose="00000500000000000000" pitchFamily="2" charset="0"/>
              <a:cs typeface="Poppins" panose="00000500000000000000" pitchFamily="2" charset="0"/>
            </a:endParaRPr>
          </a:p>
          <a:p>
            <a:pPr algn="ctr"/>
            <a:r>
              <a:rPr lang="en-US" sz="1000">
                <a:solidFill>
                  <a:srgbClr val="000000">
                    <a:lumMod val="95000"/>
                    <a:lumOff val="5000"/>
                  </a:srgbClr>
                </a:solidFill>
                <a:latin typeface="Poppins" panose="00000500000000000000" pitchFamily="2" charset="0"/>
                <a:cs typeface="Poppins" panose="00000500000000000000" pitchFamily="2" charset="0"/>
              </a:rPr>
              <a:t>(</a:t>
            </a:r>
            <a:r>
              <a:rPr lang="en-US" sz="1000" b="1">
                <a:solidFill>
                  <a:srgbClr val="028E57"/>
                </a:solidFill>
                <a:latin typeface="Poppins" panose="00000500000000000000" pitchFamily="2" charset="0"/>
                <a:cs typeface="Poppins" panose="00000500000000000000" pitchFamily="2" charset="0"/>
              </a:rPr>
              <a:t>10</a:t>
            </a:r>
            <a:r>
              <a:rPr lang="en-US" sz="1000">
                <a:solidFill>
                  <a:srgbClr val="000000">
                    <a:lumMod val="95000"/>
                    <a:lumOff val="5000"/>
                  </a:srgbClr>
                </a:solidFill>
                <a:latin typeface="Poppins" panose="00000500000000000000" pitchFamily="2" charset="0"/>
                <a:cs typeface="Poppins" panose="00000500000000000000" pitchFamily="2" charset="0"/>
              </a:rPr>
              <a:t>)</a:t>
            </a:r>
          </a:p>
        </p:txBody>
      </p:sp>
      <p:sp>
        <p:nvSpPr>
          <p:cNvPr id="3" name="TextBox 2">
            <a:extLst>
              <a:ext uri="{FF2B5EF4-FFF2-40B4-BE49-F238E27FC236}">
                <a16:creationId xmlns:a16="http://schemas.microsoft.com/office/drawing/2014/main" id="{ACB7B75D-13EB-C3C2-F270-1274E153250D}"/>
              </a:ext>
            </a:extLst>
          </p:cNvPr>
          <p:cNvSpPr txBox="1"/>
          <p:nvPr/>
        </p:nvSpPr>
        <p:spPr>
          <a:xfrm>
            <a:off x="10133984" y="1411141"/>
            <a:ext cx="1673352" cy="201168"/>
          </a:xfrm>
          <a:prstGeom prst="rect">
            <a:avLst/>
          </a:prstGeom>
          <a:noFill/>
        </p:spPr>
        <p:txBody>
          <a:bodyPr wrap="square" lIns="0" tIns="0" rIns="0" bIns="0" rtlCol="0" anchor="t">
            <a:noAutofit/>
          </a:bodyPr>
          <a:lstStyle/>
          <a:p>
            <a:r>
              <a:rPr lang="en-US" sz="1100" b="1" spc="-50">
                <a:solidFill>
                  <a:srgbClr val="000000"/>
                </a:solidFill>
                <a:latin typeface="Poppins" panose="00000500000000000000" pitchFamily="2" charset="0"/>
                <a:cs typeface="Poppins" panose="00000500000000000000" pitchFamily="2" charset="0"/>
              </a:rPr>
              <a:t>Low                 Mid               High</a:t>
            </a:r>
            <a:endParaRPr lang="en-IN" sz="1100" b="1" spc="-50">
              <a:solidFill>
                <a:srgbClr val="000000"/>
              </a:solidFill>
              <a:latin typeface="Poppins" panose="00000500000000000000" pitchFamily="2" charset="0"/>
              <a:cs typeface="Poppins" panose="00000500000000000000" pitchFamily="2" charset="0"/>
            </a:endParaRPr>
          </a:p>
        </p:txBody>
      </p:sp>
      <p:graphicFrame>
        <p:nvGraphicFramePr>
          <p:cNvPr id="15" name="Table 14">
            <a:extLst>
              <a:ext uri="{FF2B5EF4-FFF2-40B4-BE49-F238E27FC236}">
                <a16:creationId xmlns:a16="http://schemas.microsoft.com/office/drawing/2014/main" id="{512A160C-3264-3875-4C27-79F2EBF00C85}"/>
              </a:ext>
            </a:extLst>
          </p:cNvPr>
          <p:cNvGraphicFramePr>
            <a:graphicFrameLocks noGrp="1"/>
          </p:cNvGraphicFramePr>
          <p:nvPr/>
        </p:nvGraphicFramePr>
        <p:xfrm>
          <a:off x="8188323" y="1673346"/>
          <a:ext cx="1865605" cy="1420382"/>
        </p:xfrm>
        <a:graphic>
          <a:graphicData uri="http://schemas.openxmlformats.org/drawingml/2006/table">
            <a:tbl>
              <a:tblPr/>
              <a:tblGrid>
                <a:gridCol w="1865605">
                  <a:extLst>
                    <a:ext uri="{9D8B030D-6E8A-4147-A177-3AD203B41FA5}">
                      <a16:colId xmlns:a16="http://schemas.microsoft.com/office/drawing/2014/main" val="1324552259"/>
                    </a:ext>
                  </a:extLst>
                </a:gridCol>
              </a:tblGrid>
              <a:tr h="217752">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000" b="0" u="none" strike="noStrike" cap="none">
                          <a:solidFill>
                            <a:schemeClr val="tx1"/>
                          </a:solidFill>
                          <a:latin typeface="Poppins" panose="00000500000000000000" pitchFamily="2" charset="0"/>
                          <a:cs typeface="Poppins" panose="00000500000000000000" pitchFamily="2" charset="0"/>
                          <a:sym typeface="Inter"/>
                        </a:rPr>
                        <a:t>Purchase from direct mail </a:t>
                      </a:r>
                      <a:endParaRPr lang="en-US" sz="1000" b="0" i="0" u="none" strike="noStrike" cap="none">
                        <a:solidFill>
                          <a:schemeClr val="tx1"/>
                        </a:solidFill>
                        <a:latin typeface="Poppins" panose="00000500000000000000" pitchFamily="2" charset="0"/>
                        <a:ea typeface="Inter"/>
                        <a:cs typeface="Poppins" panose="00000500000000000000" pitchFamily="2" charset="0"/>
                        <a:sym typeface="Inter"/>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2134250061"/>
                  </a:ext>
                </a:extLst>
              </a:tr>
              <a:tr h="217752">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fontAlgn="b"/>
                      <a:r>
                        <a:rPr lang="en-US" sz="1000" b="0" u="none" strike="noStrike" cap="none">
                          <a:solidFill>
                            <a:schemeClr val="tx1"/>
                          </a:solidFill>
                          <a:latin typeface="Poppins" panose="00000500000000000000" pitchFamily="2" charset="0"/>
                          <a:cs typeface="Poppins" panose="00000500000000000000" pitchFamily="2" charset="0"/>
                          <a:sym typeface="Inter"/>
                        </a:rPr>
                        <a:t>Online Purchase</a:t>
                      </a:r>
                      <a:endParaRPr lang="en-US" sz="1000" b="0" i="0" u="none" strike="noStrike" cap="none">
                        <a:solidFill>
                          <a:schemeClr val="tx1"/>
                        </a:solidFill>
                        <a:latin typeface="Poppins" panose="00000500000000000000" pitchFamily="2" charset="0"/>
                        <a:ea typeface="+mn-ea"/>
                        <a:cs typeface="Poppins" panose="00000500000000000000" pitchFamily="2" charset="0"/>
                        <a:sym typeface="Inter"/>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1879218964"/>
                  </a:ext>
                </a:extLst>
              </a:tr>
              <a:tr h="289184">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fontAlgn="b"/>
                      <a:r>
                        <a:rPr lang="en-US" sz="1000" b="0" i="0" u="none" strike="noStrike" cap="none" dirty="0">
                          <a:solidFill>
                            <a:schemeClr val="tx1"/>
                          </a:solidFill>
                          <a:latin typeface="Poppins" panose="00000500000000000000" pitchFamily="2" charset="0"/>
                          <a:ea typeface="+mn-ea"/>
                          <a:cs typeface="Poppins" panose="00000500000000000000" pitchFamily="2" charset="0"/>
                          <a:sym typeface="Inter"/>
                        </a:rPr>
                        <a:t>Weight loss</a:t>
                      </a: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1613010481"/>
                  </a:ext>
                </a:extLst>
              </a:tr>
              <a:tr h="260190">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fontAlgn="b"/>
                      <a:r>
                        <a:rPr lang="en-US" sz="1000" b="0" i="0" u="none" strike="noStrike" cap="none">
                          <a:solidFill>
                            <a:schemeClr val="tx1"/>
                          </a:solidFill>
                          <a:latin typeface="Poppins" panose="00000500000000000000" pitchFamily="2" charset="0"/>
                          <a:ea typeface="+mn-ea"/>
                          <a:cs typeface="Poppins" panose="00000500000000000000" pitchFamily="2" charset="0"/>
                          <a:sym typeface="Inter"/>
                        </a:rPr>
                        <a:t>Sports</a:t>
                      </a: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1754457676"/>
                  </a:ext>
                </a:extLst>
              </a:tr>
              <a:tr h="217752">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fontAlgn="b"/>
                      <a:r>
                        <a:rPr lang="en-US" sz="1000" b="0" u="none" strike="noStrike" cap="none">
                          <a:solidFill>
                            <a:schemeClr val="tx1"/>
                          </a:solidFill>
                          <a:latin typeface="Poppins" panose="00000500000000000000" pitchFamily="2" charset="0"/>
                          <a:cs typeface="Poppins" panose="00000500000000000000" pitchFamily="2" charset="0"/>
                          <a:sym typeface="Inter"/>
                        </a:rPr>
                        <a:t>Traveler</a:t>
                      </a:r>
                      <a:endParaRPr lang="en-US" sz="1000" b="0" i="0" u="none" strike="noStrike" cap="none">
                        <a:solidFill>
                          <a:schemeClr val="tx1"/>
                        </a:solidFill>
                        <a:latin typeface="Poppins" panose="00000500000000000000" pitchFamily="2" charset="0"/>
                        <a:ea typeface="+mn-ea"/>
                        <a:cs typeface="Poppins" panose="00000500000000000000" pitchFamily="2" charset="0"/>
                        <a:sym typeface="Inter"/>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604946870"/>
                  </a:ext>
                </a:extLst>
              </a:tr>
              <a:tr h="217752">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fontAlgn="b"/>
                      <a:r>
                        <a:rPr lang="en-US" sz="1000" b="0" u="none" strike="noStrike" cap="none" dirty="0">
                          <a:solidFill>
                            <a:schemeClr val="tx1"/>
                          </a:solidFill>
                          <a:latin typeface="Poppins" panose="00000500000000000000" pitchFamily="2" charset="0"/>
                          <a:cs typeface="Poppins" panose="00000500000000000000" pitchFamily="2" charset="0"/>
                          <a:sym typeface="Inter"/>
                        </a:rPr>
                        <a:t>Reading</a:t>
                      </a:r>
                      <a:endParaRPr lang="en-US" sz="1000" b="0" i="0" u="none" strike="noStrike" cap="none" dirty="0">
                        <a:solidFill>
                          <a:schemeClr val="tx1"/>
                        </a:solidFill>
                        <a:latin typeface="Poppins" panose="00000500000000000000" pitchFamily="2" charset="0"/>
                        <a:ea typeface="+mn-ea"/>
                        <a:cs typeface="Poppins" panose="00000500000000000000" pitchFamily="2" charset="0"/>
                        <a:sym typeface="Inter"/>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1490935606"/>
                  </a:ext>
                </a:extLst>
              </a:tr>
            </a:tbl>
          </a:graphicData>
        </a:graphic>
      </p:graphicFrame>
      <p:sp>
        <p:nvSpPr>
          <p:cNvPr id="20" name="Rectangle: Rounded Corners 19">
            <a:extLst>
              <a:ext uri="{FF2B5EF4-FFF2-40B4-BE49-F238E27FC236}">
                <a16:creationId xmlns:a16="http://schemas.microsoft.com/office/drawing/2014/main" id="{61A2F81A-2E4B-CFB1-2447-3B20205C7959}"/>
              </a:ext>
            </a:extLst>
          </p:cNvPr>
          <p:cNvSpPr/>
          <p:nvPr/>
        </p:nvSpPr>
        <p:spPr>
          <a:xfrm>
            <a:off x="10106552" y="1640679"/>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21" name="Rectangle 20">
            <a:extLst>
              <a:ext uri="{FF2B5EF4-FFF2-40B4-BE49-F238E27FC236}">
                <a16:creationId xmlns:a16="http://schemas.microsoft.com/office/drawing/2014/main" id="{5B57D648-7EDB-AEB2-96CD-131A926C2A2A}"/>
              </a:ext>
            </a:extLst>
          </p:cNvPr>
          <p:cNvSpPr/>
          <p:nvPr/>
        </p:nvSpPr>
        <p:spPr>
          <a:xfrm>
            <a:off x="10821990" y="2378841"/>
            <a:ext cx="192024" cy="173736"/>
          </a:xfrm>
          <a:prstGeom prst="rect">
            <a:avLst/>
          </a:prstGeom>
          <a:solidFill>
            <a:srgbClr val="F59110"/>
          </a:solidFill>
          <a:ln w="25400" cap="flat" cmpd="sng" algn="ctr">
            <a:noFill/>
            <a:prstDash val="solid"/>
          </a:ln>
          <a:effectLst/>
        </p:spPr>
        <p:txBody>
          <a:bodyPr rtlCol="0" anchor="ctr"/>
          <a:lstStyle/>
          <a:p>
            <a:pPr algn="ctr"/>
            <a:endParaRPr lang="en-IN" kern="0">
              <a:solidFill>
                <a:srgbClr val="FFFFFF"/>
              </a:solidFill>
              <a:latin typeface="Poppins" panose="00000500000000000000" pitchFamily="2" charset="0"/>
              <a:cs typeface="Poppins" panose="00000500000000000000" pitchFamily="2" charset="0"/>
            </a:endParaRPr>
          </a:p>
        </p:txBody>
      </p:sp>
      <p:sp>
        <p:nvSpPr>
          <p:cNvPr id="22" name="Rectangle: Rounded Corners 21">
            <a:extLst>
              <a:ext uri="{FF2B5EF4-FFF2-40B4-BE49-F238E27FC236}">
                <a16:creationId xmlns:a16="http://schemas.microsoft.com/office/drawing/2014/main" id="{39691E36-C8B2-C378-213F-FB0658AF664C}"/>
              </a:ext>
            </a:extLst>
          </p:cNvPr>
          <p:cNvSpPr/>
          <p:nvPr/>
        </p:nvSpPr>
        <p:spPr>
          <a:xfrm>
            <a:off x="10106552" y="1888891"/>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24" name="Rectangle: Rounded Corners 23">
            <a:extLst>
              <a:ext uri="{FF2B5EF4-FFF2-40B4-BE49-F238E27FC236}">
                <a16:creationId xmlns:a16="http://schemas.microsoft.com/office/drawing/2014/main" id="{53B23063-37C2-AA5A-0933-F2EC775D2947}"/>
              </a:ext>
            </a:extLst>
          </p:cNvPr>
          <p:cNvSpPr/>
          <p:nvPr/>
        </p:nvSpPr>
        <p:spPr>
          <a:xfrm>
            <a:off x="10106552" y="2136214"/>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29" name="Rectangle: Rounded Corners 28">
            <a:extLst>
              <a:ext uri="{FF2B5EF4-FFF2-40B4-BE49-F238E27FC236}">
                <a16:creationId xmlns:a16="http://schemas.microsoft.com/office/drawing/2014/main" id="{B3E59C11-4C7F-7120-0BB2-9F2FC74D7A58}"/>
              </a:ext>
            </a:extLst>
          </p:cNvPr>
          <p:cNvSpPr/>
          <p:nvPr/>
        </p:nvSpPr>
        <p:spPr>
          <a:xfrm>
            <a:off x="10106552" y="2383537"/>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1" name="Rectangle: Rounded Corners 30">
            <a:extLst>
              <a:ext uri="{FF2B5EF4-FFF2-40B4-BE49-F238E27FC236}">
                <a16:creationId xmlns:a16="http://schemas.microsoft.com/office/drawing/2014/main" id="{8EF15388-509F-2A03-6AD1-8F79D1A82CCE}"/>
              </a:ext>
            </a:extLst>
          </p:cNvPr>
          <p:cNvSpPr/>
          <p:nvPr/>
        </p:nvSpPr>
        <p:spPr>
          <a:xfrm>
            <a:off x="10106552" y="2630860"/>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3" name="Rectangle: Rounded Corners 32">
            <a:extLst>
              <a:ext uri="{FF2B5EF4-FFF2-40B4-BE49-F238E27FC236}">
                <a16:creationId xmlns:a16="http://schemas.microsoft.com/office/drawing/2014/main" id="{41CFA367-623B-6B16-D0D2-B67F77D608DA}"/>
              </a:ext>
            </a:extLst>
          </p:cNvPr>
          <p:cNvSpPr/>
          <p:nvPr/>
        </p:nvSpPr>
        <p:spPr>
          <a:xfrm>
            <a:off x="10106552" y="2878183"/>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4" name="Rectangle 3">
            <a:extLst>
              <a:ext uri="{FF2B5EF4-FFF2-40B4-BE49-F238E27FC236}">
                <a16:creationId xmlns:a16="http://schemas.microsoft.com/office/drawing/2014/main" id="{CF5F43AA-1621-50EB-3040-1B5BDE97053E}"/>
              </a:ext>
            </a:extLst>
          </p:cNvPr>
          <p:cNvSpPr/>
          <p:nvPr/>
        </p:nvSpPr>
        <p:spPr>
          <a:xfrm>
            <a:off x="11557813" y="1642638"/>
            <a:ext cx="192024" cy="173736"/>
          </a:xfrm>
          <a:prstGeom prst="rect">
            <a:avLst/>
          </a:prstGeom>
          <a:solidFill>
            <a:srgbClr val="028E57"/>
          </a:solidFill>
          <a:ln w="25400" cap="flat" cmpd="sng" algn="ctr">
            <a:noFill/>
            <a:prstDash val="solid"/>
          </a:ln>
          <a:effectLst/>
        </p:spPr>
        <p:txBody>
          <a:bodyPr rtlCol="0" anchor="ctr"/>
          <a:lstStyle/>
          <a:p>
            <a:pPr algn="ctr"/>
            <a:endParaRPr lang="en-IN" kern="0">
              <a:solidFill>
                <a:srgbClr val="FFFFFF"/>
              </a:solidFill>
              <a:latin typeface="Poppins" panose="00000500000000000000" pitchFamily="2" charset="0"/>
              <a:cs typeface="Poppins" panose="00000500000000000000" pitchFamily="2" charset="0"/>
            </a:endParaRPr>
          </a:p>
        </p:txBody>
      </p:sp>
      <p:grpSp>
        <p:nvGrpSpPr>
          <p:cNvPr id="16" name="Group 15">
            <a:extLst>
              <a:ext uri="{FF2B5EF4-FFF2-40B4-BE49-F238E27FC236}">
                <a16:creationId xmlns:a16="http://schemas.microsoft.com/office/drawing/2014/main" id="{1EE7412A-AC16-9B12-9CA2-8E68DB4CBB63}"/>
              </a:ext>
            </a:extLst>
          </p:cNvPr>
          <p:cNvGrpSpPr/>
          <p:nvPr/>
        </p:nvGrpSpPr>
        <p:grpSpPr>
          <a:xfrm>
            <a:off x="4801631" y="4546267"/>
            <a:ext cx="720926" cy="419137"/>
            <a:chOff x="4565749" y="4687720"/>
            <a:chExt cx="720926" cy="419137"/>
          </a:xfrm>
        </p:grpSpPr>
        <p:pic>
          <p:nvPicPr>
            <p:cNvPr id="17" name="Graphic 16" descr="Male with solid fill">
              <a:extLst>
                <a:ext uri="{FF2B5EF4-FFF2-40B4-BE49-F238E27FC236}">
                  <a16:creationId xmlns:a16="http://schemas.microsoft.com/office/drawing/2014/main" id="{A02DC89B-9725-1143-7BEF-BA80A67CCF0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65749" y="4687720"/>
              <a:ext cx="412623" cy="412623"/>
            </a:xfrm>
            <a:prstGeom prst="rect">
              <a:avLst/>
            </a:prstGeom>
          </p:spPr>
        </p:pic>
        <p:pic>
          <p:nvPicPr>
            <p:cNvPr id="18" name="Graphic 17" descr="Female with solid fill">
              <a:extLst>
                <a:ext uri="{FF2B5EF4-FFF2-40B4-BE49-F238E27FC236}">
                  <a16:creationId xmlns:a16="http://schemas.microsoft.com/office/drawing/2014/main" id="{6E77DE1F-62B0-18C0-CBA8-F11ECE9664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74052" y="4694234"/>
              <a:ext cx="412623" cy="412623"/>
            </a:xfrm>
            <a:prstGeom prst="rect">
              <a:avLst/>
            </a:prstGeom>
          </p:spPr>
        </p:pic>
      </p:grpSp>
      <p:sp>
        <p:nvSpPr>
          <p:cNvPr id="27" name="Rectangle 26">
            <a:extLst>
              <a:ext uri="{FF2B5EF4-FFF2-40B4-BE49-F238E27FC236}">
                <a16:creationId xmlns:a16="http://schemas.microsoft.com/office/drawing/2014/main" id="{153ADF17-A381-FF69-30AB-8E862741779B}"/>
              </a:ext>
            </a:extLst>
          </p:cNvPr>
          <p:cNvSpPr/>
          <p:nvPr/>
        </p:nvSpPr>
        <p:spPr>
          <a:xfrm>
            <a:off x="10246654" y="2621716"/>
            <a:ext cx="192024" cy="173736"/>
          </a:xfrm>
          <a:prstGeom prst="rect">
            <a:avLst/>
          </a:prstGeom>
          <a:solidFill>
            <a:srgbClr val="D1461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28" name="TextBox 27">
            <a:extLst>
              <a:ext uri="{FF2B5EF4-FFF2-40B4-BE49-F238E27FC236}">
                <a16:creationId xmlns:a16="http://schemas.microsoft.com/office/drawing/2014/main" id="{4B928C6A-A0DA-73C2-4601-2A5EB5444D67}"/>
              </a:ext>
            </a:extLst>
          </p:cNvPr>
          <p:cNvSpPr txBox="1"/>
          <p:nvPr/>
        </p:nvSpPr>
        <p:spPr>
          <a:xfrm>
            <a:off x="8311718" y="5669201"/>
            <a:ext cx="2575757" cy="593872"/>
          </a:xfrm>
          <a:prstGeom prst="rect">
            <a:avLst/>
          </a:prstGeom>
          <a:noFill/>
        </p:spPr>
        <p:txBody>
          <a:bodyPr wrap="square" lIns="0" tIns="0" rIns="0" bIns="0" rtlCol="0" anchor="t">
            <a:noAutofit/>
          </a:bodyPr>
          <a:lstStyle/>
          <a:p>
            <a:r>
              <a:rPr lang="en-US" sz="800" b="1" i="1" spc="-50" dirty="0">
                <a:solidFill>
                  <a:srgbClr val="000000"/>
                </a:solidFill>
                <a:latin typeface="Poppins" panose="00000500000000000000" pitchFamily="2" charset="0"/>
                <a:cs typeface="Poppins" panose="00000500000000000000" pitchFamily="2" charset="0"/>
              </a:rPr>
              <a:t>Note:</a:t>
            </a:r>
          </a:p>
          <a:p>
            <a:pPr marL="171450" indent="-171450">
              <a:buFont typeface="Wingdings" pitchFamily="2" charset="2"/>
              <a:buChar char="q"/>
            </a:pPr>
            <a:r>
              <a:rPr lang="en-US" sz="800" i="1" spc="-50" dirty="0">
                <a:solidFill>
                  <a:srgbClr val="000000"/>
                </a:solidFill>
                <a:latin typeface="Poppins" panose="00000500000000000000" pitchFamily="2" charset="0"/>
                <a:cs typeface="Poppins" panose="00000500000000000000" pitchFamily="2" charset="0"/>
              </a:rPr>
              <a:t> * proportion of RFM clusters [2, 4, 5]</a:t>
            </a:r>
          </a:p>
          <a:p>
            <a:pPr marL="171450" indent="-171450">
              <a:buFont typeface="Wingdings" pitchFamily="2" charset="2"/>
              <a:buChar char="q"/>
            </a:pPr>
            <a:r>
              <a:rPr lang="en-US" sz="800" i="1" spc="-50" dirty="0">
                <a:solidFill>
                  <a:srgbClr val="000000"/>
                </a:solidFill>
                <a:latin typeface="Poppins" panose="00000500000000000000" pitchFamily="2" charset="0"/>
                <a:cs typeface="Poppins" panose="00000500000000000000" pitchFamily="2" charset="0"/>
              </a:rPr>
              <a:t>( ) indicate universe average for the variable </a:t>
            </a:r>
          </a:p>
          <a:p>
            <a:pPr marL="171450" indent="-171450">
              <a:buFont typeface="Wingdings" pitchFamily="2" charset="2"/>
              <a:buChar char="q"/>
            </a:pPr>
            <a:r>
              <a:rPr lang="en-US" sz="800" i="1" spc="-50" dirty="0">
                <a:solidFill>
                  <a:srgbClr val="000000"/>
                </a:solidFill>
                <a:latin typeface="Poppins" panose="00000500000000000000" pitchFamily="2" charset="0"/>
                <a:cs typeface="Poppins" panose="00000500000000000000" pitchFamily="2" charset="0"/>
              </a:rPr>
              <a:t>Total claims include refill &amp; maintenance claims</a:t>
            </a:r>
          </a:p>
          <a:p>
            <a:pPr marL="171450" indent="-171450">
              <a:buFont typeface="Wingdings" pitchFamily="2" charset="2"/>
              <a:buChar char="q"/>
            </a:pPr>
            <a:r>
              <a:rPr lang="en-US" sz="800" i="1" spc="-50" dirty="0">
                <a:solidFill>
                  <a:srgbClr val="000000"/>
                </a:solidFill>
                <a:latin typeface="Poppins" panose="00000500000000000000" pitchFamily="2" charset="0"/>
                <a:cs typeface="Poppins" panose="00000500000000000000" pitchFamily="2" charset="0"/>
              </a:rPr>
              <a:t>Open rate=opens/sends ; Click rate=clicks/sends</a:t>
            </a:r>
            <a:endParaRPr lang="en-IN" sz="800" i="1" spc="-50" dirty="0">
              <a:solidFill>
                <a:srgbClr val="000000"/>
              </a:solidFill>
              <a:latin typeface="Poppins" panose="00000500000000000000" pitchFamily="2" charset="0"/>
              <a:cs typeface="Poppins" panose="00000500000000000000" pitchFamily="2" charset="0"/>
            </a:endParaRPr>
          </a:p>
        </p:txBody>
      </p:sp>
      <p:sp>
        <p:nvSpPr>
          <p:cNvPr id="53" name="TextBox 52">
            <a:extLst>
              <a:ext uri="{FF2B5EF4-FFF2-40B4-BE49-F238E27FC236}">
                <a16:creationId xmlns:a16="http://schemas.microsoft.com/office/drawing/2014/main" id="{0CCB8636-12D1-E90F-779D-2FF2FFDD439F}"/>
              </a:ext>
            </a:extLst>
          </p:cNvPr>
          <p:cNvSpPr txBox="1"/>
          <p:nvPr/>
        </p:nvSpPr>
        <p:spPr>
          <a:xfrm>
            <a:off x="5850690" y="5805410"/>
            <a:ext cx="1065038" cy="400110"/>
          </a:xfrm>
          <a:prstGeom prst="rect">
            <a:avLst/>
          </a:prstGeom>
          <a:noFill/>
        </p:spPr>
        <p:txBody>
          <a:bodyPr wrap="square">
            <a:spAutoFit/>
          </a:bodyPr>
          <a:lstStyle/>
          <a:p>
            <a:pPr algn="ctr"/>
            <a:r>
              <a:rPr lang="en-US" sz="1000" b="1">
                <a:solidFill>
                  <a:srgbClr val="000000">
                    <a:lumMod val="95000"/>
                    <a:lumOff val="5000"/>
                  </a:srgbClr>
                </a:solidFill>
                <a:latin typeface="Poppins" panose="00000500000000000000" pitchFamily="2" charset="0"/>
                <a:cs typeface="Poppins" panose="00000500000000000000" pitchFamily="2" charset="0"/>
              </a:rPr>
              <a:t>$121k </a:t>
            </a:r>
            <a:r>
              <a:rPr lang="en-US" sz="1000">
                <a:solidFill>
                  <a:srgbClr val="000000">
                    <a:lumMod val="95000"/>
                    <a:lumOff val="5000"/>
                  </a:srgbClr>
                </a:solidFill>
                <a:latin typeface="Poppins" panose="00000500000000000000" pitchFamily="2" charset="0"/>
                <a:cs typeface="Poppins" panose="00000500000000000000" pitchFamily="2" charset="0"/>
              </a:rPr>
              <a:t>Income</a:t>
            </a:r>
          </a:p>
          <a:p>
            <a:pPr algn="ctr"/>
            <a:r>
              <a:rPr lang="en-US" sz="1000" b="1">
                <a:solidFill>
                  <a:srgbClr val="028E57"/>
                </a:solidFill>
                <a:latin typeface="Poppins" panose="00000500000000000000" pitchFamily="2" charset="0"/>
                <a:cs typeface="Poppins" panose="00000500000000000000" pitchFamily="2" charset="0"/>
              </a:rPr>
              <a:t>1.2x</a:t>
            </a:r>
          </a:p>
        </p:txBody>
      </p:sp>
      <p:sp>
        <p:nvSpPr>
          <p:cNvPr id="54" name="TextBox 53">
            <a:extLst>
              <a:ext uri="{FF2B5EF4-FFF2-40B4-BE49-F238E27FC236}">
                <a16:creationId xmlns:a16="http://schemas.microsoft.com/office/drawing/2014/main" id="{D1B17047-8AA7-D4B0-EF9D-4B39EF8D6638}"/>
              </a:ext>
            </a:extLst>
          </p:cNvPr>
          <p:cNvSpPr txBox="1"/>
          <p:nvPr/>
        </p:nvSpPr>
        <p:spPr>
          <a:xfrm>
            <a:off x="5778903" y="3867982"/>
            <a:ext cx="1138574" cy="553998"/>
          </a:xfrm>
          <a:prstGeom prst="rect">
            <a:avLst/>
          </a:prstGeom>
          <a:noFill/>
        </p:spPr>
        <p:txBody>
          <a:bodyPr wrap="square">
            <a:spAutoFit/>
          </a:bodyPr>
          <a:lstStyle/>
          <a:p>
            <a:pPr algn="ctr"/>
            <a:r>
              <a:rPr lang="en-US" sz="1000" b="1">
                <a:solidFill>
                  <a:srgbClr val="000000">
                    <a:lumMod val="95000"/>
                    <a:lumOff val="5000"/>
                  </a:srgbClr>
                </a:solidFill>
                <a:latin typeface="Poppins" panose="00000500000000000000" pitchFamily="2" charset="0"/>
                <a:cs typeface="Poppins" panose="00000500000000000000" pitchFamily="2" charset="0"/>
              </a:rPr>
              <a:t>100% </a:t>
            </a:r>
            <a:r>
              <a:rPr lang="en-US" sz="1000">
                <a:solidFill>
                  <a:srgbClr val="000000">
                    <a:lumMod val="95000"/>
                    <a:lumOff val="5000"/>
                  </a:srgbClr>
                </a:solidFill>
                <a:latin typeface="Poppins" panose="00000500000000000000" pitchFamily="2" charset="0"/>
                <a:cs typeface="Poppins" panose="00000500000000000000" pitchFamily="2" charset="0"/>
              </a:rPr>
              <a:t>Presence of Children</a:t>
            </a:r>
          </a:p>
          <a:p>
            <a:pPr algn="ctr"/>
            <a:r>
              <a:rPr lang="en-US" sz="1000">
                <a:solidFill>
                  <a:srgbClr val="000000">
                    <a:lumMod val="95000"/>
                    <a:lumOff val="5000"/>
                  </a:srgbClr>
                </a:solidFill>
                <a:latin typeface="Poppins" panose="00000500000000000000" pitchFamily="2" charset="0"/>
                <a:cs typeface="Poppins" panose="00000500000000000000" pitchFamily="2" charset="0"/>
              </a:rPr>
              <a:t>(</a:t>
            </a:r>
            <a:r>
              <a:rPr lang="en-US" sz="1000" b="1">
                <a:solidFill>
                  <a:srgbClr val="028E57"/>
                </a:solidFill>
                <a:latin typeface="Poppins" panose="00000500000000000000" pitchFamily="2" charset="0"/>
                <a:cs typeface="Poppins" panose="00000500000000000000" pitchFamily="2" charset="0"/>
              </a:rPr>
              <a:t>52%</a:t>
            </a:r>
            <a:r>
              <a:rPr lang="en-US" sz="1000">
                <a:solidFill>
                  <a:srgbClr val="000000">
                    <a:lumMod val="95000"/>
                    <a:lumOff val="5000"/>
                  </a:srgbClr>
                </a:solidFill>
                <a:latin typeface="Poppins" panose="00000500000000000000" pitchFamily="2" charset="0"/>
                <a:cs typeface="Poppins" panose="00000500000000000000" pitchFamily="2" charset="0"/>
              </a:rPr>
              <a:t>)</a:t>
            </a:r>
          </a:p>
        </p:txBody>
      </p:sp>
      <p:sp>
        <p:nvSpPr>
          <p:cNvPr id="55" name="TextBox 54">
            <a:extLst>
              <a:ext uri="{FF2B5EF4-FFF2-40B4-BE49-F238E27FC236}">
                <a16:creationId xmlns:a16="http://schemas.microsoft.com/office/drawing/2014/main" id="{67356CBC-7857-3B8C-146B-589DC271E892}"/>
              </a:ext>
            </a:extLst>
          </p:cNvPr>
          <p:cNvSpPr txBox="1"/>
          <p:nvPr/>
        </p:nvSpPr>
        <p:spPr>
          <a:xfrm>
            <a:off x="6967938" y="3882455"/>
            <a:ext cx="1037320" cy="400110"/>
          </a:xfrm>
          <a:prstGeom prst="rect">
            <a:avLst/>
          </a:prstGeom>
          <a:noFill/>
        </p:spPr>
        <p:txBody>
          <a:bodyPr wrap="square">
            <a:spAutoFit/>
          </a:bodyPr>
          <a:lstStyle/>
          <a:p>
            <a:pPr algn="ctr"/>
            <a:r>
              <a:rPr lang="en-US" sz="1000" b="1" dirty="0">
                <a:solidFill>
                  <a:srgbClr val="000000">
                    <a:lumMod val="95000"/>
                    <a:lumOff val="5000"/>
                  </a:srgbClr>
                </a:solidFill>
                <a:latin typeface="Poppins" panose="00000500000000000000" pitchFamily="2" charset="0"/>
                <a:cs typeface="Poppins" panose="00000500000000000000" pitchFamily="2" charset="0"/>
              </a:rPr>
              <a:t>97% </a:t>
            </a:r>
            <a:r>
              <a:rPr lang="en-US" sz="1000" dirty="0">
                <a:solidFill>
                  <a:srgbClr val="000000">
                    <a:lumMod val="95000"/>
                    <a:lumOff val="5000"/>
                  </a:srgbClr>
                </a:solidFill>
                <a:latin typeface="Poppins" panose="00000500000000000000" pitchFamily="2" charset="0"/>
                <a:cs typeface="Poppins" panose="00000500000000000000" pitchFamily="2" charset="0"/>
              </a:rPr>
              <a:t>SFDU</a:t>
            </a:r>
          </a:p>
          <a:p>
            <a:pPr algn="ctr"/>
            <a:r>
              <a:rPr lang="en-US" sz="1000" dirty="0">
                <a:solidFill>
                  <a:srgbClr val="000000">
                    <a:lumMod val="95000"/>
                    <a:lumOff val="5000"/>
                  </a:srgbClr>
                </a:solidFill>
                <a:latin typeface="Poppins" panose="00000500000000000000" pitchFamily="2" charset="0"/>
                <a:cs typeface="Poppins" panose="00000500000000000000" pitchFamily="2" charset="0"/>
              </a:rPr>
              <a:t>(</a:t>
            </a:r>
            <a:r>
              <a:rPr lang="en-US" sz="1000" b="1" dirty="0">
                <a:solidFill>
                  <a:srgbClr val="028E57"/>
                </a:solidFill>
                <a:latin typeface="Poppins" panose="00000500000000000000" pitchFamily="2" charset="0"/>
                <a:cs typeface="Poppins" panose="00000500000000000000" pitchFamily="2" charset="0"/>
              </a:rPr>
              <a:t>84%</a:t>
            </a:r>
            <a:r>
              <a:rPr lang="en-US" sz="1000" dirty="0">
                <a:solidFill>
                  <a:srgbClr val="000000">
                    <a:lumMod val="95000"/>
                    <a:lumOff val="5000"/>
                  </a:srgbClr>
                </a:solidFill>
                <a:latin typeface="Poppins" panose="00000500000000000000" pitchFamily="2" charset="0"/>
                <a:cs typeface="Poppins" panose="00000500000000000000" pitchFamily="2" charset="0"/>
              </a:rPr>
              <a:t>)</a:t>
            </a:r>
          </a:p>
        </p:txBody>
      </p:sp>
      <p:pic>
        <p:nvPicPr>
          <p:cNvPr id="60" name="Graphic 59" descr="Man with kid with solid fill">
            <a:extLst>
              <a:ext uri="{FF2B5EF4-FFF2-40B4-BE49-F238E27FC236}">
                <a16:creationId xmlns:a16="http://schemas.microsoft.com/office/drawing/2014/main" id="{C99ECA72-3EE0-6993-CB6D-86E44E200EA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96000" y="3468060"/>
            <a:ext cx="436052" cy="436052"/>
          </a:xfrm>
          <a:prstGeom prst="rect">
            <a:avLst/>
          </a:prstGeom>
        </p:spPr>
      </p:pic>
      <p:pic>
        <p:nvPicPr>
          <p:cNvPr id="128" name="Graphic 127" descr="Employee badge with solid fill">
            <a:extLst>
              <a:ext uri="{FF2B5EF4-FFF2-40B4-BE49-F238E27FC236}">
                <a16:creationId xmlns:a16="http://schemas.microsoft.com/office/drawing/2014/main" id="{F614459E-40EE-F536-0592-966AF6E300A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69329" y="3467790"/>
            <a:ext cx="436593" cy="436593"/>
          </a:xfrm>
          <a:prstGeom prst="rect">
            <a:avLst/>
          </a:prstGeom>
        </p:spPr>
      </p:pic>
      <p:pic>
        <p:nvPicPr>
          <p:cNvPr id="131" name="Graphic 130" descr="Building with solid fill">
            <a:extLst>
              <a:ext uri="{FF2B5EF4-FFF2-40B4-BE49-F238E27FC236}">
                <a16:creationId xmlns:a16="http://schemas.microsoft.com/office/drawing/2014/main" id="{E77200E3-C028-0F67-A1C6-B3D9E4C9AEE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252216" y="3483221"/>
            <a:ext cx="425681" cy="425681"/>
          </a:xfrm>
          <a:prstGeom prst="rect">
            <a:avLst/>
          </a:prstGeom>
        </p:spPr>
      </p:pic>
      <p:sp>
        <p:nvSpPr>
          <p:cNvPr id="132" name="Rectangle 131">
            <a:extLst>
              <a:ext uri="{FF2B5EF4-FFF2-40B4-BE49-F238E27FC236}">
                <a16:creationId xmlns:a16="http://schemas.microsoft.com/office/drawing/2014/main" id="{6C533CE5-AE2F-3A86-B718-F586895B6079}"/>
              </a:ext>
            </a:extLst>
          </p:cNvPr>
          <p:cNvSpPr/>
          <p:nvPr/>
        </p:nvSpPr>
        <p:spPr>
          <a:xfrm>
            <a:off x="5846333" y="5369937"/>
            <a:ext cx="1037782" cy="839346"/>
          </a:xfrm>
          <a:prstGeom prst="rect">
            <a:avLst/>
          </a:prstGeom>
          <a:noFill/>
          <a:ln w="28575" cap="flat" cmpd="sng" algn="ctr">
            <a:solidFill>
              <a:srgbClr val="00B05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B050"/>
              </a:solidFill>
              <a:effectLst/>
              <a:uLnTx/>
              <a:uFillTx/>
              <a:latin typeface="Poppins" panose="00000500000000000000" pitchFamily="2" charset="0"/>
              <a:ea typeface="+mn-ea"/>
              <a:cs typeface="Poppins" panose="00000500000000000000" pitchFamily="2" charset="0"/>
            </a:endParaRPr>
          </a:p>
        </p:txBody>
      </p:sp>
      <p:pic>
        <p:nvPicPr>
          <p:cNvPr id="157" name="Google Shape;1006;p100">
            <a:extLst>
              <a:ext uri="{FF2B5EF4-FFF2-40B4-BE49-F238E27FC236}">
                <a16:creationId xmlns:a16="http://schemas.microsoft.com/office/drawing/2014/main" id="{212B8760-7777-99D8-18CE-41B8B9910B63}"/>
              </a:ext>
            </a:extLst>
          </p:cNvPr>
          <p:cNvPicPr preferRelativeResize="0"/>
          <p:nvPr/>
        </p:nvPicPr>
        <p:blipFill rotWithShape="1">
          <a:blip r:embed="rId28">
            <a:alphaModFix/>
          </a:blip>
          <a:srcRect/>
          <a:stretch/>
        </p:blipFill>
        <p:spPr>
          <a:xfrm>
            <a:off x="4685050" y="3069372"/>
            <a:ext cx="336204" cy="349102"/>
          </a:xfrm>
          <a:prstGeom prst="rect">
            <a:avLst/>
          </a:prstGeom>
          <a:noFill/>
          <a:ln>
            <a:noFill/>
          </a:ln>
        </p:spPr>
      </p:pic>
      <p:pic>
        <p:nvPicPr>
          <p:cNvPr id="158" name="Graphic 157" descr="Pie chart with solid fill">
            <a:extLst>
              <a:ext uri="{FF2B5EF4-FFF2-40B4-BE49-F238E27FC236}">
                <a16:creationId xmlns:a16="http://schemas.microsoft.com/office/drawing/2014/main" id="{8DDAAF8C-D830-048E-D419-961737C8435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22399" y="1217763"/>
            <a:ext cx="385451" cy="385451"/>
          </a:xfrm>
          <a:prstGeom prst="rect">
            <a:avLst/>
          </a:prstGeom>
        </p:spPr>
      </p:pic>
      <p:sp>
        <p:nvSpPr>
          <p:cNvPr id="159" name="TextBox 158">
            <a:extLst>
              <a:ext uri="{FF2B5EF4-FFF2-40B4-BE49-F238E27FC236}">
                <a16:creationId xmlns:a16="http://schemas.microsoft.com/office/drawing/2014/main" id="{F1512A9D-4D48-15A0-7FE9-C23E8C633692}"/>
              </a:ext>
            </a:extLst>
          </p:cNvPr>
          <p:cNvSpPr txBox="1"/>
          <p:nvPr/>
        </p:nvSpPr>
        <p:spPr>
          <a:xfrm>
            <a:off x="5722370" y="1577972"/>
            <a:ext cx="1218380" cy="553998"/>
          </a:xfrm>
          <a:prstGeom prst="rect">
            <a:avLst/>
          </a:prstGeom>
          <a:noFill/>
        </p:spPr>
        <p:txBody>
          <a:bodyPr wrap="square" lIns="91440" tIns="45720" rIns="91440" bIns="45720" anchor="t">
            <a:spAutoFit/>
          </a:bodyPr>
          <a:lstStyle>
            <a:defPPr>
              <a:defRPr lang="en-US"/>
            </a:defPPr>
            <a:lvl2pPr lvl="1" algn="ctr">
              <a:spcAft>
                <a:spcPts val="0"/>
              </a:spcAft>
              <a:defRPr sz="1000" b="1">
                <a:solidFill>
                  <a:schemeClr val="tx2"/>
                </a:solidFill>
                <a:latin typeface="Calibri"/>
              </a:defRPr>
            </a:lvl2pPr>
          </a:lstStyle>
          <a:p>
            <a:pPr marL="0" lvl="1"/>
            <a:r>
              <a:rPr lang="en-US" dirty="0">
                <a:solidFill>
                  <a:srgbClr val="000000"/>
                </a:solidFill>
                <a:latin typeface="Poppins"/>
                <a:cs typeface="Poppins"/>
              </a:rPr>
              <a:t>19.1% </a:t>
            </a:r>
            <a:r>
              <a:rPr lang="en-US" b="0" dirty="0">
                <a:solidFill>
                  <a:srgbClr val="000000"/>
                </a:solidFill>
                <a:latin typeface="Poppins"/>
                <a:cs typeface="Poppins"/>
              </a:rPr>
              <a:t>Customers</a:t>
            </a:r>
          </a:p>
          <a:p>
            <a:pPr marL="0" lvl="1"/>
            <a:r>
              <a:rPr lang="en-US" dirty="0">
                <a:solidFill>
                  <a:srgbClr val="000000"/>
                </a:solidFill>
                <a:latin typeface="Poppins"/>
                <a:cs typeface="Poppins"/>
              </a:rPr>
              <a:t>(32k)</a:t>
            </a:r>
          </a:p>
        </p:txBody>
      </p:sp>
      <p:sp>
        <p:nvSpPr>
          <p:cNvPr id="160" name="Rectangle 159">
            <a:extLst>
              <a:ext uri="{FF2B5EF4-FFF2-40B4-BE49-F238E27FC236}">
                <a16:creationId xmlns:a16="http://schemas.microsoft.com/office/drawing/2014/main" id="{CC594FB1-80AF-8C8D-8EA4-BF8824FA8794}"/>
              </a:ext>
            </a:extLst>
          </p:cNvPr>
          <p:cNvSpPr/>
          <p:nvPr/>
        </p:nvSpPr>
        <p:spPr>
          <a:xfrm>
            <a:off x="4612066" y="2139762"/>
            <a:ext cx="3383280" cy="914400"/>
          </a:xfrm>
          <a:prstGeom prst="rect">
            <a:avLst/>
          </a:prstGeom>
          <a:solidFill>
            <a:srgbClr val="FFFFFF">
              <a:lumMod val="95000"/>
            </a:srgbClr>
          </a:solidFill>
          <a:ln w="63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168" name="TextBox 167">
            <a:extLst>
              <a:ext uri="{FF2B5EF4-FFF2-40B4-BE49-F238E27FC236}">
                <a16:creationId xmlns:a16="http://schemas.microsoft.com/office/drawing/2014/main" id="{6B924EA1-E307-95DB-1761-B926B9669255}"/>
              </a:ext>
            </a:extLst>
          </p:cNvPr>
          <p:cNvSpPr txBox="1"/>
          <p:nvPr/>
        </p:nvSpPr>
        <p:spPr>
          <a:xfrm>
            <a:off x="6658985" y="2552577"/>
            <a:ext cx="1403565" cy="553998"/>
          </a:xfrm>
          <a:prstGeom prst="rect">
            <a:avLst/>
          </a:prstGeom>
          <a:noFill/>
        </p:spPr>
        <p:txBody>
          <a:bodyPr wrap="square" lIns="91440" tIns="45720" rIns="91440" bIns="45720" anchor="t">
            <a:spAutoFit/>
          </a:bodyPr>
          <a:lstStyle>
            <a:defPPr>
              <a:defRPr lang="en-US"/>
            </a:defPPr>
            <a:lvl2pPr marL="0" lvl="1" algn="ctr">
              <a:spcAft>
                <a:spcPts val="0"/>
              </a:spcAft>
              <a:defRPr sz="1200" b="0">
                <a:solidFill>
                  <a:schemeClr val="tx2"/>
                </a:solidFill>
                <a:latin typeface="Poppins SemiBold" panose="00000700000000000000" pitchFamily="2" charset="0"/>
                <a:cs typeface="Poppins SemiBold" panose="00000700000000000000" pitchFamily="2" charset="0"/>
              </a:defRPr>
            </a:lvl2pPr>
          </a:lstStyle>
          <a:p>
            <a:pPr lvl="1"/>
            <a:r>
              <a:rPr lang="en-US" sz="1000" dirty="0">
                <a:solidFill>
                  <a:srgbClr val="000000"/>
                </a:solidFill>
                <a:latin typeface="Poppins"/>
                <a:cs typeface="Poppins"/>
              </a:rPr>
              <a:t>High Revenue population</a:t>
            </a:r>
          </a:p>
          <a:p>
            <a:pPr lvl="1"/>
            <a:r>
              <a:rPr lang="en-US" sz="1000" b="1" dirty="0">
                <a:solidFill>
                  <a:srgbClr val="000000"/>
                </a:solidFill>
                <a:latin typeface="Poppins"/>
                <a:cs typeface="Poppins"/>
              </a:rPr>
              <a:t>*[26%, 13.1%, 3.8%]</a:t>
            </a:r>
            <a:endParaRPr lang="en-US" dirty="0"/>
          </a:p>
        </p:txBody>
      </p:sp>
      <p:pic>
        <p:nvPicPr>
          <p:cNvPr id="170" name="Picture 4">
            <a:extLst>
              <a:ext uri="{FF2B5EF4-FFF2-40B4-BE49-F238E27FC236}">
                <a16:creationId xmlns:a16="http://schemas.microsoft.com/office/drawing/2014/main" id="{717BC749-2FB5-9D14-8B5A-855D2A2F190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013188" y="2190908"/>
            <a:ext cx="374488" cy="376888"/>
          </a:xfrm>
          <a:prstGeom prst="rect">
            <a:avLst/>
          </a:prstGeom>
          <a:noFill/>
          <a:extLst>
            <a:ext uri="{909E8E84-426E-40DD-AFC4-6F175D3DCCD1}">
              <a14:hiddenFill xmlns:a14="http://schemas.microsoft.com/office/drawing/2010/main">
                <a:solidFill>
                  <a:srgbClr val="FFFFFF"/>
                </a:solidFill>
              </a14:hiddenFill>
            </a:ext>
          </a:extLst>
        </p:spPr>
      </p:pic>
      <p:sp>
        <p:nvSpPr>
          <p:cNvPr id="171" name="TextBox 170">
            <a:extLst>
              <a:ext uri="{FF2B5EF4-FFF2-40B4-BE49-F238E27FC236}">
                <a16:creationId xmlns:a16="http://schemas.microsoft.com/office/drawing/2014/main" id="{CCB53258-DBB7-65E6-D7AC-39C88BC1199D}"/>
              </a:ext>
            </a:extLst>
          </p:cNvPr>
          <p:cNvSpPr txBox="1"/>
          <p:nvPr/>
        </p:nvSpPr>
        <p:spPr>
          <a:xfrm>
            <a:off x="4724615" y="2544494"/>
            <a:ext cx="981514" cy="553998"/>
          </a:xfrm>
          <a:prstGeom prst="rect">
            <a:avLst/>
          </a:prstGeom>
          <a:noFill/>
        </p:spPr>
        <p:txBody>
          <a:bodyPr wrap="square" lIns="91440" tIns="45720" rIns="91440" bIns="45720" anchor="t">
            <a:spAutoFit/>
          </a:bodyPr>
          <a:lstStyle>
            <a:defPPr>
              <a:defRPr lang="en-US"/>
            </a:defPPr>
            <a:lvl2pPr marL="0" lvl="1" algn="ctr">
              <a:spcAft>
                <a:spcPts val="0"/>
              </a:spcAft>
              <a:defRPr sz="1200" b="0">
                <a:solidFill>
                  <a:schemeClr val="tx2"/>
                </a:solidFill>
                <a:latin typeface="Poppins SemiBold" panose="00000700000000000000" pitchFamily="2" charset="0"/>
                <a:cs typeface="Poppins SemiBold" panose="00000700000000000000" pitchFamily="2" charset="0"/>
              </a:defRPr>
            </a:lvl2pPr>
          </a:lstStyle>
          <a:p>
            <a:pPr lvl="1"/>
            <a:r>
              <a:rPr lang="en-US" sz="1000" b="1">
                <a:solidFill>
                  <a:srgbClr val="000000"/>
                </a:solidFill>
                <a:latin typeface="Poppins"/>
                <a:cs typeface="Poppins"/>
              </a:rPr>
              <a:t>19% </a:t>
            </a:r>
            <a:r>
              <a:rPr lang="en-US" sz="1000">
                <a:solidFill>
                  <a:srgbClr val="000000"/>
                </a:solidFill>
                <a:latin typeface="Poppins"/>
                <a:cs typeface="Poppins"/>
              </a:rPr>
              <a:t>Claims in '22</a:t>
            </a:r>
          </a:p>
          <a:p>
            <a:pPr lvl="1"/>
            <a:r>
              <a:rPr lang="en-US" sz="1000" b="1">
                <a:solidFill>
                  <a:srgbClr val="000000"/>
                </a:solidFill>
                <a:latin typeface="Poppins"/>
                <a:cs typeface="Poppins"/>
              </a:rPr>
              <a:t>47k</a:t>
            </a:r>
            <a:endParaRPr lang="en-US"/>
          </a:p>
        </p:txBody>
      </p:sp>
      <p:sp>
        <p:nvSpPr>
          <p:cNvPr id="258" name="Rectangle 257">
            <a:extLst>
              <a:ext uri="{FF2B5EF4-FFF2-40B4-BE49-F238E27FC236}">
                <a16:creationId xmlns:a16="http://schemas.microsoft.com/office/drawing/2014/main" id="{3411791A-0C29-A54F-8163-0A8AB74CFE9C}"/>
              </a:ext>
            </a:extLst>
          </p:cNvPr>
          <p:cNvSpPr/>
          <p:nvPr/>
        </p:nvSpPr>
        <p:spPr>
          <a:xfrm>
            <a:off x="11557813" y="2891044"/>
            <a:ext cx="192024" cy="173736"/>
          </a:xfrm>
          <a:prstGeom prst="rect">
            <a:avLst/>
          </a:prstGeom>
          <a:solidFill>
            <a:srgbClr val="028E57"/>
          </a:solidFill>
          <a:ln w="25400" cap="flat" cmpd="sng" algn="ctr">
            <a:noFill/>
            <a:prstDash val="solid"/>
          </a:ln>
          <a:effectLst/>
        </p:spPr>
        <p:txBody>
          <a:bodyPr rtlCol="0" anchor="ctr"/>
          <a:lstStyle/>
          <a:p>
            <a:pPr algn="ctr"/>
            <a:endParaRPr lang="en-IN" kern="0">
              <a:solidFill>
                <a:srgbClr val="FFFFFF"/>
              </a:solidFill>
              <a:latin typeface="Poppins" panose="00000500000000000000" pitchFamily="2" charset="0"/>
              <a:cs typeface="Poppins" panose="00000500000000000000" pitchFamily="2" charset="0"/>
            </a:endParaRPr>
          </a:p>
        </p:txBody>
      </p:sp>
      <p:sp>
        <p:nvSpPr>
          <p:cNvPr id="259" name="Rectangle 258">
            <a:extLst>
              <a:ext uri="{FF2B5EF4-FFF2-40B4-BE49-F238E27FC236}">
                <a16:creationId xmlns:a16="http://schemas.microsoft.com/office/drawing/2014/main" id="{A8886D4A-734D-D011-00EF-47723BBA04BC}"/>
              </a:ext>
            </a:extLst>
          </p:cNvPr>
          <p:cNvSpPr/>
          <p:nvPr/>
        </p:nvSpPr>
        <p:spPr>
          <a:xfrm>
            <a:off x="10821990" y="1897540"/>
            <a:ext cx="192024" cy="173736"/>
          </a:xfrm>
          <a:prstGeom prst="rect">
            <a:avLst/>
          </a:prstGeom>
          <a:solidFill>
            <a:srgbClr val="F59110"/>
          </a:solidFill>
          <a:ln w="25400" cap="flat" cmpd="sng" algn="ctr">
            <a:noFill/>
            <a:prstDash val="solid"/>
          </a:ln>
          <a:effectLst/>
        </p:spPr>
        <p:txBody>
          <a:bodyPr rtlCol="0" anchor="ctr"/>
          <a:lstStyle/>
          <a:p>
            <a:pPr algn="ctr"/>
            <a:endParaRPr lang="en-IN" kern="0">
              <a:solidFill>
                <a:srgbClr val="FFFFFF"/>
              </a:solidFill>
              <a:latin typeface="Poppins" panose="00000500000000000000" pitchFamily="2" charset="0"/>
              <a:cs typeface="Poppins" panose="00000500000000000000" pitchFamily="2" charset="0"/>
            </a:endParaRPr>
          </a:p>
        </p:txBody>
      </p:sp>
      <p:sp>
        <p:nvSpPr>
          <p:cNvPr id="260" name="Rectangle 259">
            <a:extLst>
              <a:ext uri="{FF2B5EF4-FFF2-40B4-BE49-F238E27FC236}">
                <a16:creationId xmlns:a16="http://schemas.microsoft.com/office/drawing/2014/main" id="{4AAFC6FA-B31C-A8D6-EA9F-8EC1BC37C98D}"/>
              </a:ext>
            </a:extLst>
          </p:cNvPr>
          <p:cNvSpPr/>
          <p:nvPr/>
        </p:nvSpPr>
        <p:spPr>
          <a:xfrm>
            <a:off x="10246654" y="2145307"/>
            <a:ext cx="192024" cy="173736"/>
          </a:xfrm>
          <a:prstGeom prst="rect">
            <a:avLst/>
          </a:prstGeom>
          <a:solidFill>
            <a:srgbClr val="D1461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8" name="TextBox 7">
            <a:extLst>
              <a:ext uri="{FF2B5EF4-FFF2-40B4-BE49-F238E27FC236}">
                <a16:creationId xmlns:a16="http://schemas.microsoft.com/office/drawing/2014/main" id="{5BBC0DD9-00A1-EAB5-475E-7B850FF3FDBB}"/>
              </a:ext>
            </a:extLst>
          </p:cNvPr>
          <p:cNvSpPr txBox="1"/>
          <p:nvPr/>
        </p:nvSpPr>
        <p:spPr>
          <a:xfrm>
            <a:off x="5796576" y="2544341"/>
            <a:ext cx="1068010" cy="553998"/>
          </a:xfrm>
          <a:prstGeom prst="rect">
            <a:avLst/>
          </a:prstGeom>
          <a:noFill/>
        </p:spPr>
        <p:txBody>
          <a:bodyPr wrap="square" lIns="91440" tIns="45720" rIns="91440" bIns="45720" anchor="t">
            <a:spAutoFit/>
          </a:bodyPr>
          <a:lstStyle>
            <a:defPPr>
              <a:defRPr lang="en-US"/>
            </a:defPPr>
            <a:lvl2pPr marL="0" lvl="1" algn="ctr">
              <a:spcAft>
                <a:spcPts val="0"/>
              </a:spcAft>
              <a:defRPr sz="1200" b="0">
                <a:solidFill>
                  <a:schemeClr val="tx2"/>
                </a:solidFill>
                <a:latin typeface="Poppins SemiBold" panose="00000700000000000000" pitchFamily="2" charset="0"/>
                <a:cs typeface="Poppins SemiBold" panose="00000700000000000000" pitchFamily="2" charset="0"/>
              </a:defRPr>
            </a:lvl2pPr>
          </a:lstStyle>
          <a:p>
            <a:pPr lvl="1"/>
            <a:r>
              <a:rPr lang="en-US" sz="1000" b="1">
                <a:solidFill>
                  <a:schemeClr val="tx1"/>
                </a:solidFill>
                <a:latin typeface="Poppins"/>
                <a:cs typeface="Poppins"/>
              </a:rPr>
              <a:t>38%</a:t>
            </a:r>
            <a:r>
              <a:rPr lang="en-US" sz="1000" b="1">
                <a:solidFill>
                  <a:srgbClr val="000000"/>
                </a:solidFill>
                <a:latin typeface="Poppins"/>
                <a:cs typeface="Poppins"/>
              </a:rPr>
              <a:t> </a:t>
            </a:r>
            <a:r>
              <a:rPr lang="en-US" sz="1000">
                <a:solidFill>
                  <a:srgbClr val="000000"/>
                </a:solidFill>
                <a:latin typeface="Poppins"/>
                <a:cs typeface="Poppins"/>
              </a:rPr>
              <a:t>are</a:t>
            </a:r>
            <a:r>
              <a:rPr lang="en-US" sz="1000" b="1">
                <a:solidFill>
                  <a:srgbClr val="000000"/>
                </a:solidFill>
                <a:latin typeface="Poppins"/>
                <a:cs typeface="Poppins"/>
              </a:rPr>
              <a:t> </a:t>
            </a:r>
            <a:r>
              <a:rPr lang="en-US" sz="1000">
                <a:solidFill>
                  <a:srgbClr val="000000"/>
                </a:solidFill>
                <a:latin typeface="Poppins"/>
                <a:cs typeface="Poppins"/>
              </a:rPr>
              <a:t>active in ‘22</a:t>
            </a:r>
          </a:p>
          <a:p>
            <a:pPr lvl="1"/>
            <a:r>
              <a:rPr lang="en-US" sz="1000" b="1">
                <a:solidFill>
                  <a:srgbClr val="000000"/>
                </a:solidFill>
                <a:latin typeface="Poppins"/>
                <a:cs typeface="Poppins"/>
              </a:rPr>
              <a:t>12k</a:t>
            </a:r>
            <a:endParaRPr lang="en-US"/>
          </a:p>
        </p:txBody>
      </p:sp>
      <p:pic>
        <p:nvPicPr>
          <p:cNvPr id="5" name="Picture 4">
            <a:extLst>
              <a:ext uri="{FF2B5EF4-FFF2-40B4-BE49-F238E27FC236}">
                <a16:creationId xmlns:a16="http://schemas.microsoft.com/office/drawing/2014/main" id="{C1C5B424-FF8C-2960-34B7-3EAADAA9300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259381" y="2171633"/>
            <a:ext cx="374488" cy="3768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5537F93-62CB-75A0-1DA9-2E864FCD1CFD}"/>
              </a:ext>
            </a:extLst>
          </p:cNvPr>
          <p:cNvSpPr/>
          <p:nvPr/>
        </p:nvSpPr>
        <p:spPr>
          <a:xfrm>
            <a:off x="4683803" y="5378486"/>
            <a:ext cx="1037782" cy="839346"/>
          </a:xfrm>
          <a:prstGeom prst="rect">
            <a:avLst/>
          </a:prstGeom>
          <a:noFill/>
          <a:ln w="28575" cap="flat" cmpd="sng" algn="ctr">
            <a:solidFill>
              <a:srgbClr val="00B05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9" name="TextBox 8">
            <a:extLst>
              <a:ext uri="{FF2B5EF4-FFF2-40B4-BE49-F238E27FC236}">
                <a16:creationId xmlns:a16="http://schemas.microsoft.com/office/drawing/2014/main" id="{1D18165B-245F-1DEC-432F-84BA457A4187}"/>
              </a:ext>
            </a:extLst>
          </p:cNvPr>
          <p:cNvSpPr txBox="1"/>
          <p:nvPr/>
        </p:nvSpPr>
        <p:spPr>
          <a:xfrm>
            <a:off x="8559979" y="1022716"/>
            <a:ext cx="3456600" cy="307777"/>
          </a:xfrm>
          <a:prstGeom prst="rect">
            <a:avLst/>
          </a:prstGeom>
          <a:noFill/>
        </p:spPr>
        <p:txBody>
          <a:bodyPr wrap="square" rtlCol="0">
            <a:spAutoFit/>
          </a:bodyPr>
          <a:lstStyle/>
          <a:p>
            <a:r>
              <a:rPr lang="en-US" sz="1400" b="1">
                <a:latin typeface="Poppins" panose="00000500000000000000" pitchFamily="2" charset="0"/>
                <a:cs typeface="Poppins" panose="00000500000000000000" pitchFamily="2" charset="0"/>
              </a:rPr>
              <a:t>Channel Preference &amp; Interests</a:t>
            </a:r>
          </a:p>
        </p:txBody>
      </p:sp>
      <p:sp>
        <p:nvSpPr>
          <p:cNvPr id="12" name="Rectangle 11">
            <a:extLst>
              <a:ext uri="{FF2B5EF4-FFF2-40B4-BE49-F238E27FC236}">
                <a16:creationId xmlns:a16="http://schemas.microsoft.com/office/drawing/2014/main" id="{F2A36B43-D611-A554-F495-0C7393985E68}"/>
              </a:ext>
            </a:extLst>
          </p:cNvPr>
          <p:cNvSpPr/>
          <p:nvPr/>
        </p:nvSpPr>
        <p:spPr>
          <a:xfrm>
            <a:off x="5795369" y="3454000"/>
            <a:ext cx="1047841" cy="892859"/>
          </a:xfrm>
          <a:prstGeom prst="rect">
            <a:avLst/>
          </a:prstGeom>
          <a:noFill/>
          <a:ln w="28575" cap="flat" cmpd="sng" algn="ctr">
            <a:solidFill>
              <a:srgbClr val="008E5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B050"/>
              </a:solidFill>
              <a:effectLst/>
              <a:uLnTx/>
              <a:uFillTx/>
              <a:latin typeface="Poppins" panose="00000500000000000000" pitchFamily="2" charset="0"/>
              <a:ea typeface="+mn-ea"/>
              <a:cs typeface="Poppins" panose="00000500000000000000" pitchFamily="2" charset="0"/>
            </a:endParaRPr>
          </a:p>
        </p:txBody>
      </p:sp>
      <p:graphicFrame>
        <p:nvGraphicFramePr>
          <p:cNvPr id="13" name="Table 12">
            <a:extLst>
              <a:ext uri="{FF2B5EF4-FFF2-40B4-BE49-F238E27FC236}">
                <a16:creationId xmlns:a16="http://schemas.microsoft.com/office/drawing/2014/main" id="{67847D6A-3D63-9B65-BBCA-7F1077276B6B}"/>
              </a:ext>
            </a:extLst>
          </p:cNvPr>
          <p:cNvGraphicFramePr>
            <a:graphicFrameLocks noGrp="1"/>
          </p:cNvGraphicFramePr>
          <p:nvPr/>
        </p:nvGraphicFramePr>
        <p:xfrm>
          <a:off x="576276" y="4428206"/>
          <a:ext cx="931739" cy="942440"/>
        </p:xfrm>
        <a:graphic>
          <a:graphicData uri="http://schemas.openxmlformats.org/drawingml/2006/table">
            <a:tbl>
              <a:tblPr/>
              <a:tblGrid>
                <a:gridCol w="931739">
                  <a:extLst>
                    <a:ext uri="{9D8B030D-6E8A-4147-A177-3AD203B41FA5}">
                      <a16:colId xmlns:a16="http://schemas.microsoft.com/office/drawing/2014/main" val="1324552259"/>
                    </a:ext>
                  </a:extLst>
                </a:gridCol>
              </a:tblGrid>
              <a:tr h="217752">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000" b="0" u="none" strike="noStrike" cap="none">
                          <a:solidFill>
                            <a:schemeClr val="tx1"/>
                          </a:solidFill>
                          <a:latin typeface="Poppins" panose="00000500000000000000" pitchFamily="2" charset="0"/>
                          <a:cs typeface="Poppins" panose="00000500000000000000" pitchFamily="2" charset="0"/>
                          <a:sym typeface="Inter"/>
                        </a:rPr>
                        <a:t>Email Open</a:t>
                      </a:r>
                      <a:endParaRPr lang="en-US" sz="1000" b="0" i="0" u="none" strike="noStrike" cap="none">
                        <a:solidFill>
                          <a:schemeClr val="tx1"/>
                        </a:solidFill>
                        <a:latin typeface="Poppins" panose="00000500000000000000" pitchFamily="2" charset="0"/>
                        <a:ea typeface="Inter"/>
                        <a:cs typeface="Poppins" panose="00000500000000000000" pitchFamily="2" charset="0"/>
                        <a:sym typeface="Inter"/>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2134250061"/>
                  </a:ext>
                </a:extLst>
              </a:tr>
              <a:tr h="217752">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000" b="0" i="0" u="none" strike="noStrike" cap="none">
                          <a:solidFill>
                            <a:schemeClr val="tx1"/>
                          </a:solidFill>
                          <a:latin typeface="Poppins" panose="00000500000000000000" pitchFamily="2" charset="0"/>
                          <a:ea typeface="Inter"/>
                          <a:cs typeface="Poppins" panose="00000500000000000000" pitchFamily="2" charset="0"/>
                          <a:sym typeface="Inter"/>
                        </a:rPr>
                        <a:t>Email Click</a:t>
                      </a:r>
                    </a:p>
                  </a:txBody>
                  <a:tcPr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2264195446"/>
                  </a:ext>
                </a:extLst>
              </a:tr>
              <a:tr h="217752">
                <a:tc>
                  <a:txBody>
                    <a:bodyPr/>
                    <a:lstStyle>
                      <a:lvl1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dk1"/>
                          </a:solidFill>
                          <a:latin typeface="Calibri" panose="020F0502020204030204"/>
                          <a:sym typeface="Arial"/>
                        </a:defRPr>
                      </a:lvl9pPr>
                    </a:lstStyle>
                    <a:p>
                      <a:pPr algn="ctr" fontAlgn="b"/>
                      <a:r>
                        <a:rPr lang="en-US" sz="1000" b="0" u="none" strike="noStrike" cap="none">
                          <a:solidFill>
                            <a:schemeClr val="tx1"/>
                          </a:solidFill>
                          <a:latin typeface="Poppins" panose="00000500000000000000" pitchFamily="2" charset="0"/>
                          <a:cs typeface="Poppins" panose="00000500000000000000" pitchFamily="2" charset="0"/>
                          <a:sym typeface="Inter"/>
                        </a:rPr>
                        <a:t>Push Open</a:t>
                      </a:r>
                      <a:endParaRPr lang="en-US" sz="1000" b="0" i="0" u="none" strike="noStrike" cap="none">
                        <a:solidFill>
                          <a:schemeClr val="tx1"/>
                        </a:solidFill>
                        <a:latin typeface="Poppins" panose="00000500000000000000" pitchFamily="2" charset="0"/>
                        <a:ea typeface="+mn-ea"/>
                        <a:cs typeface="Poppins" panose="00000500000000000000" pitchFamily="2" charset="0"/>
                        <a:sym typeface="Inter"/>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1879218964"/>
                  </a:ext>
                </a:extLst>
              </a:tr>
              <a:tr h="289184">
                <a:tc>
                  <a:txBody>
                    <a:bodyPr/>
                    <a:lstStyle/>
                    <a:p>
                      <a:pPr algn="ctr" fontAlgn="b"/>
                      <a:r>
                        <a:rPr lang="en-US" sz="1000" b="0" i="0" u="none" strike="noStrike" cap="none" dirty="0">
                          <a:solidFill>
                            <a:schemeClr val="tx1"/>
                          </a:solidFill>
                          <a:latin typeface="Poppins" panose="00000500000000000000" pitchFamily="2" charset="0"/>
                          <a:ea typeface="+mn-ea"/>
                          <a:cs typeface="Poppins" panose="00000500000000000000" pitchFamily="2" charset="0"/>
                          <a:sym typeface="Inter"/>
                        </a:rPr>
                        <a:t>SMS</a:t>
                      </a:r>
                    </a:p>
                  </a:txBody>
                  <a:tcPr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E2E7B">
                        <a:tint val="20000"/>
                      </a:srgbClr>
                    </a:solidFill>
                  </a:tcPr>
                </a:tc>
                <a:extLst>
                  <a:ext uri="{0D108BD9-81ED-4DB2-BD59-A6C34878D82A}">
                    <a16:rowId xmlns:a16="http://schemas.microsoft.com/office/drawing/2014/main" val="344929694"/>
                  </a:ext>
                </a:extLst>
              </a:tr>
            </a:tbl>
          </a:graphicData>
        </a:graphic>
      </p:graphicFrame>
      <p:sp>
        <p:nvSpPr>
          <p:cNvPr id="23" name="Rectangle: Rounded Corners 22">
            <a:extLst>
              <a:ext uri="{FF2B5EF4-FFF2-40B4-BE49-F238E27FC236}">
                <a16:creationId xmlns:a16="http://schemas.microsoft.com/office/drawing/2014/main" id="{295ED5A6-70F7-74E7-716A-99034958F742}"/>
              </a:ext>
            </a:extLst>
          </p:cNvPr>
          <p:cNvSpPr/>
          <p:nvPr/>
        </p:nvSpPr>
        <p:spPr>
          <a:xfrm>
            <a:off x="1580374" y="4421985"/>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26" name="Rectangle 25">
            <a:extLst>
              <a:ext uri="{FF2B5EF4-FFF2-40B4-BE49-F238E27FC236}">
                <a16:creationId xmlns:a16="http://schemas.microsoft.com/office/drawing/2014/main" id="{12B5C164-2EFF-CD0D-9577-89A0C1271593}"/>
              </a:ext>
            </a:extLst>
          </p:cNvPr>
          <p:cNvSpPr/>
          <p:nvPr/>
        </p:nvSpPr>
        <p:spPr>
          <a:xfrm>
            <a:off x="2674852" y="4421849"/>
            <a:ext cx="192024" cy="173736"/>
          </a:xfrm>
          <a:prstGeom prst="rect">
            <a:avLst/>
          </a:prstGeom>
          <a:solidFill>
            <a:srgbClr val="F59110"/>
          </a:solidFill>
          <a:ln w="25400" cap="flat" cmpd="sng" algn="ctr">
            <a:noFill/>
            <a:prstDash val="solid"/>
          </a:ln>
          <a:effectLst/>
        </p:spPr>
        <p:txBody>
          <a:bodyPr rtlCol="0" anchor="ctr"/>
          <a:lstStyle/>
          <a:p>
            <a:pPr algn="ctr"/>
            <a:endParaRPr lang="en-IN" kern="0">
              <a:solidFill>
                <a:srgbClr val="FFFFFF"/>
              </a:solidFill>
              <a:latin typeface="Poppins" panose="00000500000000000000" pitchFamily="2" charset="0"/>
              <a:cs typeface="Poppins" panose="00000500000000000000" pitchFamily="2" charset="0"/>
            </a:endParaRPr>
          </a:p>
        </p:txBody>
      </p:sp>
      <p:sp>
        <p:nvSpPr>
          <p:cNvPr id="30" name="Rectangle 29">
            <a:extLst>
              <a:ext uri="{FF2B5EF4-FFF2-40B4-BE49-F238E27FC236}">
                <a16:creationId xmlns:a16="http://schemas.microsoft.com/office/drawing/2014/main" id="{B690D8F9-30A1-9076-2528-0B65A0A020BC}"/>
              </a:ext>
            </a:extLst>
          </p:cNvPr>
          <p:cNvSpPr/>
          <p:nvPr/>
        </p:nvSpPr>
        <p:spPr>
          <a:xfrm>
            <a:off x="1692799" y="4640195"/>
            <a:ext cx="192024" cy="173736"/>
          </a:xfrm>
          <a:prstGeom prst="rect">
            <a:avLst/>
          </a:prstGeom>
          <a:solidFill>
            <a:srgbClr val="D1461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2" name="TextBox 31">
            <a:extLst>
              <a:ext uri="{FF2B5EF4-FFF2-40B4-BE49-F238E27FC236}">
                <a16:creationId xmlns:a16="http://schemas.microsoft.com/office/drawing/2014/main" id="{A473733F-BC43-01C7-07D1-F1C995485C80}"/>
              </a:ext>
            </a:extLst>
          </p:cNvPr>
          <p:cNvSpPr txBox="1"/>
          <p:nvPr/>
        </p:nvSpPr>
        <p:spPr>
          <a:xfrm>
            <a:off x="1672330" y="4262273"/>
            <a:ext cx="1673352" cy="201168"/>
          </a:xfrm>
          <a:prstGeom prst="rect">
            <a:avLst/>
          </a:prstGeom>
          <a:noFill/>
        </p:spPr>
        <p:txBody>
          <a:bodyPr wrap="square" lIns="0" tIns="0" rIns="0" bIns="0" rtlCol="0" anchor="t">
            <a:noAutofit/>
          </a:bodyPr>
          <a:lstStyle/>
          <a:p>
            <a:r>
              <a:rPr lang="en-US" sz="1100" b="1" spc="-50">
                <a:solidFill>
                  <a:srgbClr val="000000"/>
                </a:solidFill>
                <a:latin typeface="Poppins" panose="00000500000000000000" pitchFamily="2" charset="0"/>
                <a:cs typeface="Poppins" panose="00000500000000000000" pitchFamily="2" charset="0"/>
              </a:rPr>
              <a:t>Low                 Mid               High</a:t>
            </a:r>
            <a:endParaRPr lang="en-IN" sz="1100" b="1" spc="-50">
              <a:solidFill>
                <a:srgbClr val="000000"/>
              </a:solidFill>
              <a:latin typeface="Poppins" panose="00000500000000000000" pitchFamily="2" charset="0"/>
              <a:cs typeface="Poppins" panose="00000500000000000000" pitchFamily="2" charset="0"/>
            </a:endParaRPr>
          </a:p>
        </p:txBody>
      </p:sp>
      <p:sp>
        <p:nvSpPr>
          <p:cNvPr id="34" name="Rectangle: Rounded Corners 33">
            <a:extLst>
              <a:ext uri="{FF2B5EF4-FFF2-40B4-BE49-F238E27FC236}">
                <a16:creationId xmlns:a16="http://schemas.microsoft.com/office/drawing/2014/main" id="{68B18063-370E-1F32-2AAD-321658866364}"/>
              </a:ext>
            </a:extLst>
          </p:cNvPr>
          <p:cNvSpPr/>
          <p:nvPr/>
        </p:nvSpPr>
        <p:spPr>
          <a:xfrm>
            <a:off x="1571770" y="4641795"/>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5" name="Rectangle: Rounded Corners 34">
            <a:extLst>
              <a:ext uri="{FF2B5EF4-FFF2-40B4-BE49-F238E27FC236}">
                <a16:creationId xmlns:a16="http://schemas.microsoft.com/office/drawing/2014/main" id="{CEB6C41D-3687-3298-F6C4-0641888C5C02}"/>
              </a:ext>
            </a:extLst>
          </p:cNvPr>
          <p:cNvSpPr/>
          <p:nvPr/>
        </p:nvSpPr>
        <p:spPr>
          <a:xfrm>
            <a:off x="1586102" y="4895825"/>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6" name="Rectangle 35">
            <a:extLst>
              <a:ext uri="{FF2B5EF4-FFF2-40B4-BE49-F238E27FC236}">
                <a16:creationId xmlns:a16="http://schemas.microsoft.com/office/drawing/2014/main" id="{04DC3A42-C440-70DF-6662-B4ACA0D0661B}"/>
              </a:ext>
            </a:extLst>
          </p:cNvPr>
          <p:cNvSpPr/>
          <p:nvPr/>
        </p:nvSpPr>
        <p:spPr>
          <a:xfrm>
            <a:off x="1693006" y="4897233"/>
            <a:ext cx="192024" cy="173736"/>
          </a:xfrm>
          <a:prstGeom prst="rect">
            <a:avLst/>
          </a:prstGeom>
          <a:solidFill>
            <a:srgbClr val="D1461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7" name="TextBox 36">
            <a:extLst>
              <a:ext uri="{FF2B5EF4-FFF2-40B4-BE49-F238E27FC236}">
                <a16:creationId xmlns:a16="http://schemas.microsoft.com/office/drawing/2014/main" id="{3D81A6BB-60E6-779B-6984-D826FA7FB6B9}"/>
              </a:ext>
            </a:extLst>
          </p:cNvPr>
          <p:cNvSpPr txBox="1"/>
          <p:nvPr/>
        </p:nvSpPr>
        <p:spPr>
          <a:xfrm>
            <a:off x="282894" y="5484961"/>
            <a:ext cx="3837311" cy="738664"/>
          </a:xfrm>
          <a:prstGeom prst="rect">
            <a:avLst/>
          </a:prstGeom>
          <a:noFill/>
        </p:spPr>
        <p:txBody>
          <a:bodyPr wrap="square" rtlCol="0">
            <a:spAutoFit/>
          </a:bodyPr>
          <a:lstStyle/>
          <a:p>
            <a:r>
              <a:rPr lang="en-US" sz="1400" i="1" dirty="0">
                <a:latin typeface="Poppins" panose="00000500000000000000" pitchFamily="2" charset="0"/>
                <a:cs typeface="Poppins" panose="00000500000000000000" pitchFamily="2" charset="0"/>
              </a:rPr>
              <a:t>Email openers, but not as likely to take action via click. </a:t>
            </a:r>
            <a:r>
              <a:rPr lang="en-US" sz="1400" b="1" i="1" dirty="0">
                <a:latin typeface="Poppins" panose="00000500000000000000" pitchFamily="2" charset="0"/>
                <a:cs typeface="Poppins" panose="00000500000000000000" pitchFamily="2" charset="0"/>
              </a:rPr>
              <a:t>Lower engagement with push</a:t>
            </a:r>
            <a:r>
              <a:rPr lang="en-US" sz="1400" i="1" dirty="0">
                <a:latin typeface="Poppins" panose="00000500000000000000" pitchFamily="2" charset="0"/>
                <a:cs typeface="Poppins" panose="00000500000000000000" pitchFamily="2" charset="0"/>
              </a:rPr>
              <a:t>. May be direct mail responsive.</a:t>
            </a:r>
          </a:p>
        </p:txBody>
      </p:sp>
      <p:sp>
        <p:nvSpPr>
          <p:cNvPr id="38" name="Rectangle: Rounded Corners 37">
            <a:extLst>
              <a:ext uri="{FF2B5EF4-FFF2-40B4-BE49-F238E27FC236}">
                <a16:creationId xmlns:a16="http://schemas.microsoft.com/office/drawing/2014/main" id="{536C2EA6-93F9-F097-E20F-FAF2AEAD25E5}"/>
              </a:ext>
            </a:extLst>
          </p:cNvPr>
          <p:cNvSpPr/>
          <p:nvPr/>
        </p:nvSpPr>
        <p:spPr>
          <a:xfrm>
            <a:off x="1580374" y="5156581"/>
            <a:ext cx="1746504" cy="164592"/>
          </a:xfrm>
          <a:prstGeom prst="roundRect">
            <a:avLst/>
          </a:prstGeom>
          <a:noFill/>
          <a:ln w="952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pic>
        <p:nvPicPr>
          <p:cNvPr id="39" name="Picture 38">
            <a:extLst>
              <a:ext uri="{FF2B5EF4-FFF2-40B4-BE49-F238E27FC236}">
                <a16:creationId xmlns:a16="http://schemas.microsoft.com/office/drawing/2014/main" id="{522526A2-7C95-CE4C-0400-7EF5D6A26ACE}"/>
              </a:ext>
            </a:extLst>
          </p:cNvPr>
          <p:cNvPicPr>
            <a:picLocks noChangeAspect="1"/>
          </p:cNvPicPr>
          <p:nvPr/>
        </p:nvPicPr>
        <p:blipFill>
          <a:blip r:embed="rId32"/>
          <a:stretch>
            <a:fillRect/>
          </a:stretch>
        </p:blipFill>
        <p:spPr>
          <a:xfrm>
            <a:off x="8293442" y="3742371"/>
            <a:ext cx="3473629" cy="1371670"/>
          </a:xfrm>
          <a:prstGeom prst="rect">
            <a:avLst/>
          </a:prstGeom>
        </p:spPr>
      </p:pic>
      <p:pic>
        <p:nvPicPr>
          <p:cNvPr id="1026" name="Picture 2">
            <a:extLst>
              <a:ext uri="{FF2B5EF4-FFF2-40B4-BE49-F238E27FC236}">
                <a16:creationId xmlns:a16="http://schemas.microsoft.com/office/drawing/2014/main" id="{FB2B84FA-22ED-1B6A-C72E-7060E2C76DA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141573" y="2193740"/>
            <a:ext cx="377310" cy="377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434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2261C-2B26-914B-851C-8A1AE2E39253}"/>
              </a:ext>
            </a:extLst>
          </p:cNvPr>
          <p:cNvSpPr/>
          <p:nvPr/>
        </p:nvSpPr>
        <p:spPr>
          <a:xfrm>
            <a:off x="8918532" y="0"/>
            <a:ext cx="327346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B53320-7A7E-0040-8C4B-5CA51F7F7DC2}"/>
              </a:ext>
            </a:extLst>
          </p:cNvPr>
          <p:cNvSpPr txBox="1"/>
          <p:nvPr/>
        </p:nvSpPr>
        <p:spPr>
          <a:xfrm>
            <a:off x="9044794" y="312132"/>
            <a:ext cx="2970307" cy="1107996"/>
          </a:xfrm>
          <a:prstGeom prst="rect">
            <a:avLst/>
          </a:prstGeom>
          <a:noFill/>
        </p:spPr>
        <p:txBody>
          <a:bodyPr wrap="square" rtlCol="0">
            <a:spAutoFit/>
          </a:bodyPr>
          <a:lstStyle/>
          <a:p>
            <a:r>
              <a:rPr lang="en-US" b="1" dirty="0">
                <a:solidFill>
                  <a:schemeClr val="tx1">
                    <a:lumMod val="75000"/>
                  </a:schemeClr>
                </a:solidFill>
              </a:rPr>
              <a:t>INCLUDES</a:t>
            </a:r>
          </a:p>
          <a:p>
            <a:pPr marL="285750" indent="-285750">
              <a:buFont typeface="Arial" panose="020B0604020202020204" pitchFamily="34" charset="0"/>
              <a:buChar char="•"/>
            </a:pPr>
            <a:r>
              <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Process flow(methodology)</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Overview of different models used</a:t>
            </a:r>
          </a:p>
        </p:txBody>
      </p:sp>
      <p:sp>
        <p:nvSpPr>
          <p:cNvPr id="22" name="Rectangle 21">
            <a:extLst>
              <a:ext uri="{FF2B5EF4-FFF2-40B4-BE49-F238E27FC236}">
                <a16:creationId xmlns:a16="http://schemas.microsoft.com/office/drawing/2014/main" id="{4EC9CC2F-AA85-2543-89CF-96DD804778D1}"/>
              </a:ext>
            </a:extLst>
          </p:cNvPr>
          <p:cNvSpPr/>
          <p:nvPr/>
        </p:nvSpPr>
        <p:spPr>
          <a:xfrm>
            <a:off x="9434997" y="1860090"/>
            <a:ext cx="2438556" cy="2062103"/>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Details of sequential step to step procedure of the modelling approach and sub steps involved in different steps. Giving arrow marks helps in better understanding of flow</a:t>
            </a:r>
          </a:p>
        </p:txBody>
      </p:sp>
      <p:sp>
        <p:nvSpPr>
          <p:cNvPr id="24" name="Rectangle 23">
            <a:extLst>
              <a:ext uri="{FF2B5EF4-FFF2-40B4-BE49-F238E27FC236}">
                <a16:creationId xmlns:a16="http://schemas.microsoft.com/office/drawing/2014/main" id="{19DD4A77-91AC-D644-B14E-FC04F79B6815}"/>
              </a:ext>
            </a:extLst>
          </p:cNvPr>
          <p:cNvSpPr/>
          <p:nvPr/>
        </p:nvSpPr>
        <p:spPr>
          <a:xfrm>
            <a:off x="9434997" y="4399150"/>
            <a:ext cx="2438556" cy="1815882"/>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Overview of different models used and different techniques used to pick up the best model. Representing in the form of flow helps in better understanding</a:t>
            </a:r>
          </a:p>
        </p:txBody>
      </p:sp>
      <p:cxnSp>
        <p:nvCxnSpPr>
          <p:cNvPr id="17" name="Straight Arrow Connector 16">
            <a:extLst>
              <a:ext uri="{FF2B5EF4-FFF2-40B4-BE49-F238E27FC236}">
                <a16:creationId xmlns:a16="http://schemas.microsoft.com/office/drawing/2014/main" id="{520DD9CF-6B64-C695-D6CA-9065FF4BE0C5}"/>
              </a:ext>
            </a:extLst>
          </p:cNvPr>
          <p:cNvCxnSpPr>
            <a:cxnSpLocks/>
          </p:cNvCxnSpPr>
          <p:nvPr/>
        </p:nvCxnSpPr>
        <p:spPr>
          <a:xfrm flipH="1">
            <a:off x="8558057" y="2924189"/>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AF3C5E-D717-B407-31CB-ADDB594EF709}"/>
              </a:ext>
            </a:extLst>
          </p:cNvPr>
          <p:cNvCxnSpPr>
            <a:cxnSpLocks/>
          </p:cNvCxnSpPr>
          <p:nvPr/>
        </p:nvCxnSpPr>
        <p:spPr>
          <a:xfrm flipH="1">
            <a:off x="8592811" y="5346911"/>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8F3C94-A3FE-3D26-DD5F-17F053E73A93}"/>
              </a:ext>
            </a:extLst>
          </p:cNvPr>
          <p:cNvSpPr txBox="1"/>
          <p:nvPr/>
        </p:nvSpPr>
        <p:spPr>
          <a:xfrm>
            <a:off x="-429575" y="-11263"/>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chemeClr val="tx1">
                    <a:lumMod val="75000"/>
                  </a:schemeClr>
                </a:solidFill>
                <a:latin typeface="Calibri" panose="020F0502020204030204" pitchFamily="34" charset="0"/>
                <a:ea typeface="+mj-ea"/>
                <a:cs typeface="+mj-cs"/>
              </a:rPr>
              <a:t>Modeling summary</a:t>
            </a:r>
            <a:endParaRPr lang="en-US" sz="2800" dirty="0">
              <a:solidFill>
                <a:schemeClr val="tx1">
                  <a:lumMod val="75000"/>
                </a:schemeClr>
              </a:solidFill>
              <a:latin typeface="Calibri" panose="020F0502020204030204" pitchFamily="34" charset="0"/>
              <a:ea typeface="+mj-ea"/>
              <a:cs typeface="+mj-cs"/>
            </a:endParaRPr>
          </a:p>
        </p:txBody>
      </p:sp>
      <p:sp>
        <p:nvSpPr>
          <p:cNvPr id="30" name="TextBox 29">
            <a:extLst>
              <a:ext uri="{FF2B5EF4-FFF2-40B4-BE49-F238E27FC236}">
                <a16:creationId xmlns:a16="http://schemas.microsoft.com/office/drawing/2014/main" id="{F00978DD-95BC-E7DA-4FFC-6F2D5F57FE09}"/>
              </a:ext>
            </a:extLst>
          </p:cNvPr>
          <p:cNvSpPr txBox="1"/>
          <p:nvPr/>
        </p:nvSpPr>
        <p:spPr>
          <a:xfrm>
            <a:off x="342004" y="532569"/>
            <a:ext cx="7958964"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75000"/>
                  </a:schemeClr>
                </a:solidFill>
              </a:rPr>
              <a:t>It helps in understanding the gist of modelling approach and different steps involved in the process. Also the overview of different models that are used in the process of finding the best model.</a:t>
            </a:r>
          </a:p>
        </p:txBody>
      </p:sp>
      <p:pic>
        <p:nvPicPr>
          <p:cNvPr id="8" name="Picture 7">
            <a:extLst>
              <a:ext uri="{FF2B5EF4-FFF2-40B4-BE49-F238E27FC236}">
                <a16:creationId xmlns:a16="http://schemas.microsoft.com/office/drawing/2014/main" id="{CF2B3381-92E7-9FF7-0E9F-5B9335B8048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p:blipFill>
        <p:spPr>
          <a:xfrm>
            <a:off x="565287" y="1441995"/>
            <a:ext cx="7705133" cy="2520465"/>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C5B92E66-0C22-9512-6BC7-7EB92155D0C8}"/>
              </a:ext>
            </a:extLst>
          </p:cNvPr>
          <p:cNvPicPr>
            <a:picLocks noChangeAspect="1"/>
          </p:cNvPicPr>
          <p:nvPr/>
        </p:nvPicPr>
        <p:blipFill>
          <a:blip r:embed="rId4"/>
          <a:stretch>
            <a:fillRect/>
          </a:stretch>
        </p:blipFill>
        <p:spPr>
          <a:xfrm>
            <a:off x="565288" y="4166914"/>
            <a:ext cx="7637016" cy="25204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3937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2BC9-6A28-476C-BCA8-8B48E09AA89F}"/>
              </a:ext>
            </a:extLst>
          </p:cNvPr>
          <p:cNvSpPr>
            <a:spLocks noGrp="1"/>
          </p:cNvSpPr>
          <p:nvPr>
            <p:ph type="title"/>
          </p:nvPr>
        </p:nvSpPr>
        <p:spPr/>
        <p:txBody>
          <a:bodyPr/>
          <a:lstStyle/>
          <a:p>
            <a:r>
              <a:rPr lang="en-US"/>
              <a:t>Analytic Methodology</a:t>
            </a:r>
            <a:endParaRPr lang="en-US">
              <a:highlight>
                <a:srgbClr val="FFFF00"/>
              </a:highlight>
            </a:endParaRPr>
          </a:p>
        </p:txBody>
      </p:sp>
      <p:sp>
        <p:nvSpPr>
          <p:cNvPr id="4" name="Slide Number Placeholder 3">
            <a:extLst>
              <a:ext uri="{FF2B5EF4-FFF2-40B4-BE49-F238E27FC236}">
                <a16:creationId xmlns:a16="http://schemas.microsoft.com/office/drawing/2014/main" id="{CF3026A5-E208-4DDF-B41B-E495CEC1A5F5}"/>
              </a:ext>
            </a:extLst>
          </p:cNvPr>
          <p:cNvSpPr>
            <a:spLocks noGrp="1"/>
          </p:cNvSpPr>
          <p:nvPr>
            <p:ph type="sldNum" sz="quarter" idx="12"/>
          </p:nvPr>
        </p:nvSpPr>
        <p:spPr/>
        <p:txBody>
          <a:bodyPr/>
          <a:lstStyle/>
          <a:p>
            <a:fld id="{38310BF7-C8F2-46EA-8B7F-13188B1D4806}" type="slidenum">
              <a:rPr lang="en-US" smtClean="0"/>
              <a:t>16</a:t>
            </a:fld>
            <a:endParaRPr lang="en-US"/>
          </a:p>
        </p:txBody>
      </p:sp>
      <p:sp>
        <p:nvSpPr>
          <p:cNvPr id="37" name="TextBox 36">
            <a:extLst>
              <a:ext uri="{FF2B5EF4-FFF2-40B4-BE49-F238E27FC236}">
                <a16:creationId xmlns:a16="http://schemas.microsoft.com/office/drawing/2014/main" id="{C372E459-A9B1-4EFC-BF46-CDD7027BBF92}"/>
              </a:ext>
            </a:extLst>
          </p:cNvPr>
          <p:cNvSpPr txBox="1"/>
          <p:nvPr/>
        </p:nvSpPr>
        <p:spPr>
          <a:xfrm>
            <a:off x="918255" y="1388989"/>
            <a:ext cx="10776788" cy="3046988"/>
          </a:xfrm>
          <a:prstGeom prst="rect">
            <a:avLst/>
          </a:prstGeom>
          <a:noFill/>
        </p:spPr>
        <p:txBody>
          <a:bodyPr wrap="square" rtlCol="0">
            <a:spAutoFit/>
          </a:bodyPr>
          <a:lstStyle/>
          <a:p>
            <a:pPr marL="342900" indent="-342900">
              <a:buFont typeface="Arial" panose="020B0604020202020204" pitchFamily="34" charset="0"/>
              <a:buChar char="•"/>
            </a:pPr>
            <a:r>
              <a:rPr lang="en-US" sz="2400"/>
              <a:t>We have analyzed inbound calls placed by customers during Aug 2019 – July 2020 </a:t>
            </a:r>
          </a:p>
          <a:p>
            <a:pPr marL="342900" indent="-342900">
              <a:buFont typeface="Arial" panose="020B0604020202020204" pitchFamily="34" charset="0"/>
              <a:buChar char="•"/>
            </a:pPr>
            <a:r>
              <a:rPr lang="en-US" sz="2400"/>
              <a:t>For analysis, the following calls were considered:</a:t>
            </a:r>
          </a:p>
          <a:p>
            <a:pPr marL="800100" lvl="1" indent="-342900">
              <a:buFont typeface="Arial" panose="020B0604020202020204" pitchFamily="34" charset="0"/>
              <a:buChar char="•"/>
            </a:pPr>
            <a:r>
              <a:rPr lang="en-US" sz="2400"/>
              <a:t>Any calls that were categorized as Inbound calls based on the call dispositions</a:t>
            </a:r>
          </a:p>
          <a:p>
            <a:pPr marL="800100" lvl="1" indent="-342900">
              <a:buFont typeface="Arial" panose="020B0604020202020204" pitchFamily="34" charset="0"/>
              <a:buChar char="•"/>
            </a:pPr>
            <a:r>
              <a:rPr lang="en-US" sz="2400"/>
              <a:t>Any calls that were not matched to the phone number were excluded</a:t>
            </a:r>
          </a:p>
          <a:p>
            <a:pPr marL="800100" lvl="1" indent="-342900">
              <a:buFont typeface="Arial" panose="020B0604020202020204" pitchFamily="34" charset="0"/>
              <a:buChar char="•"/>
            </a:pPr>
            <a:r>
              <a:rPr lang="en-US" sz="2400"/>
              <a:t>Sales and uncategorized calls have been excluded</a:t>
            </a:r>
          </a:p>
          <a:p>
            <a:pPr marL="342900" indent="-342900">
              <a:buFont typeface="Arial" panose="020B0604020202020204" pitchFamily="34" charset="0"/>
              <a:buChar char="•"/>
            </a:pPr>
            <a:r>
              <a:rPr lang="en-US" sz="2400"/>
              <a:t>We then looked at which segment of customers who make most calls to the call center</a:t>
            </a:r>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2959305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2261C-2B26-914B-851C-8A1AE2E39253}"/>
              </a:ext>
            </a:extLst>
          </p:cNvPr>
          <p:cNvSpPr/>
          <p:nvPr/>
        </p:nvSpPr>
        <p:spPr>
          <a:xfrm>
            <a:off x="8918532" y="0"/>
            <a:ext cx="327346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B53320-7A7E-0040-8C4B-5CA51F7F7DC2}"/>
              </a:ext>
            </a:extLst>
          </p:cNvPr>
          <p:cNvSpPr txBox="1"/>
          <p:nvPr/>
        </p:nvSpPr>
        <p:spPr>
          <a:xfrm>
            <a:off x="9044794" y="312132"/>
            <a:ext cx="2970307" cy="1077218"/>
          </a:xfrm>
          <a:prstGeom prst="rect">
            <a:avLst/>
          </a:prstGeom>
          <a:noFill/>
        </p:spPr>
        <p:txBody>
          <a:bodyPr wrap="square" rtlCol="0">
            <a:spAutoFit/>
          </a:bodyPr>
          <a:lstStyle/>
          <a:p>
            <a:r>
              <a:rPr lang="en-US" b="1" dirty="0">
                <a:solidFill>
                  <a:schemeClr val="tx1">
                    <a:lumMod val="75000"/>
                  </a:schemeClr>
                </a:solidFill>
              </a:rPr>
              <a:t>INCLUDES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Performance comparison</a:t>
            </a:r>
            <a:endPar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Details of final model</a:t>
            </a:r>
          </a:p>
          <a:p>
            <a:endParaRPr lang="en-US" sz="1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4EC9CC2F-AA85-2543-89CF-96DD804778D1}"/>
              </a:ext>
            </a:extLst>
          </p:cNvPr>
          <p:cNvSpPr/>
          <p:nvPr/>
        </p:nvSpPr>
        <p:spPr>
          <a:xfrm>
            <a:off x="9465748" y="2219908"/>
            <a:ext cx="2631019" cy="830997"/>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Performance comparison of different models based on different metrices </a:t>
            </a:r>
          </a:p>
        </p:txBody>
      </p:sp>
      <p:sp>
        <p:nvSpPr>
          <p:cNvPr id="24" name="Rectangle 23">
            <a:extLst>
              <a:ext uri="{FF2B5EF4-FFF2-40B4-BE49-F238E27FC236}">
                <a16:creationId xmlns:a16="http://schemas.microsoft.com/office/drawing/2014/main" id="{19DD4A77-91AC-D644-B14E-FC04F79B6815}"/>
              </a:ext>
            </a:extLst>
          </p:cNvPr>
          <p:cNvSpPr/>
          <p:nvPr/>
        </p:nvSpPr>
        <p:spPr>
          <a:xfrm>
            <a:off x="9436559" y="4276039"/>
            <a:ext cx="2631019" cy="1077218"/>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Showing results in the form of visualization instead of table helps in better understanding</a:t>
            </a:r>
          </a:p>
        </p:txBody>
      </p:sp>
      <p:cxnSp>
        <p:nvCxnSpPr>
          <p:cNvPr id="17" name="Straight Arrow Connector 16">
            <a:extLst>
              <a:ext uri="{FF2B5EF4-FFF2-40B4-BE49-F238E27FC236}">
                <a16:creationId xmlns:a16="http://schemas.microsoft.com/office/drawing/2014/main" id="{520DD9CF-6B64-C695-D6CA-9065FF4BE0C5}"/>
              </a:ext>
            </a:extLst>
          </p:cNvPr>
          <p:cNvCxnSpPr>
            <a:cxnSpLocks/>
          </p:cNvCxnSpPr>
          <p:nvPr/>
        </p:nvCxnSpPr>
        <p:spPr>
          <a:xfrm flipH="1">
            <a:off x="8719073" y="2635407"/>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AF3C5E-D717-B407-31CB-ADDB594EF709}"/>
              </a:ext>
            </a:extLst>
          </p:cNvPr>
          <p:cNvCxnSpPr>
            <a:cxnSpLocks/>
          </p:cNvCxnSpPr>
          <p:nvPr/>
        </p:nvCxnSpPr>
        <p:spPr>
          <a:xfrm flipH="1">
            <a:off x="8660695" y="4814648"/>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8F3C94-A3FE-3D26-DD5F-17F053E73A93}"/>
              </a:ext>
            </a:extLst>
          </p:cNvPr>
          <p:cNvSpPr txBox="1"/>
          <p:nvPr/>
        </p:nvSpPr>
        <p:spPr>
          <a:xfrm>
            <a:off x="-675235" y="-52206"/>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chemeClr val="tx1">
                    <a:lumMod val="75000"/>
                  </a:schemeClr>
                </a:solidFill>
                <a:latin typeface="Calibri" panose="020F0502020204030204" pitchFamily="34" charset="0"/>
                <a:ea typeface="+mj-ea"/>
                <a:cs typeface="+mj-cs"/>
              </a:rPr>
              <a:t>Results summary</a:t>
            </a:r>
            <a:endParaRPr lang="en-US" sz="2800" dirty="0">
              <a:solidFill>
                <a:schemeClr val="tx1">
                  <a:lumMod val="75000"/>
                </a:schemeClr>
              </a:solidFill>
              <a:latin typeface="Calibri" panose="020F0502020204030204" pitchFamily="34" charset="0"/>
              <a:ea typeface="+mj-ea"/>
              <a:cs typeface="+mj-cs"/>
            </a:endParaRPr>
          </a:p>
        </p:txBody>
      </p:sp>
      <p:pic>
        <p:nvPicPr>
          <p:cNvPr id="4" name="Picture 3">
            <a:extLst>
              <a:ext uri="{FF2B5EF4-FFF2-40B4-BE49-F238E27FC236}">
                <a16:creationId xmlns:a16="http://schemas.microsoft.com/office/drawing/2014/main" id="{135C0A72-E3A9-63AA-86B9-498CD1C46B3A}"/>
              </a:ext>
            </a:extLst>
          </p:cNvPr>
          <p:cNvPicPr>
            <a:picLocks noChangeAspect="1"/>
          </p:cNvPicPr>
          <p:nvPr/>
        </p:nvPicPr>
        <p:blipFill>
          <a:blip r:embed="rId2"/>
          <a:stretch>
            <a:fillRect/>
          </a:stretch>
        </p:blipFill>
        <p:spPr>
          <a:xfrm>
            <a:off x="593657" y="1342072"/>
            <a:ext cx="8066164" cy="258667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BB27A2A2-607B-3F89-92EC-66DECB68A939}"/>
              </a:ext>
            </a:extLst>
          </p:cNvPr>
          <p:cNvPicPr>
            <a:picLocks noChangeAspect="1"/>
          </p:cNvPicPr>
          <p:nvPr/>
        </p:nvPicPr>
        <p:blipFill>
          <a:blip r:embed="rId3"/>
          <a:stretch>
            <a:fillRect/>
          </a:stretch>
        </p:blipFill>
        <p:spPr>
          <a:xfrm>
            <a:off x="593657" y="4012441"/>
            <a:ext cx="8016123" cy="2773195"/>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369BD79B-2CE4-4F66-B013-95522F17DA8F}"/>
              </a:ext>
            </a:extLst>
          </p:cNvPr>
          <p:cNvSpPr txBox="1"/>
          <p:nvPr/>
        </p:nvSpPr>
        <p:spPr>
          <a:xfrm>
            <a:off x="342004" y="427376"/>
            <a:ext cx="7958964"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75000"/>
                  </a:schemeClr>
                </a:solidFill>
              </a:rPr>
              <a:t>It helps in understanding the how the different models are performed based on different metrices used and how the best model is selected from all the models. Also the retailed results of final model selected.</a:t>
            </a:r>
          </a:p>
        </p:txBody>
      </p:sp>
    </p:spTree>
    <p:extLst>
      <p:ext uri="{BB962C8B-B14F-4D97-AF65-F5344CB8AC3E}">
        <p14:creationId xmlns:p14="http://schemas.microsoft.com/office/powerpoint/2010/main" val="3257924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3CF7-9470-4052-A912-D477E903E09A}"/>
              </a:ext>
            </a:extLst>
          </p:cNvPr>
          <p:cNvSpPr>
            <a:spLocks noGrp="1"/>
          </p:cNvSpPr>
          <p:nvPr>
            <p:ph type="title"/>
          </p:nvPr>
        </p:nvSpPr>
        <p:spPr/>
        <p:txBody>
          <a:bodyPr/>
          <a:lstStyle/>
          <a:p>
            <a:r>
              <a:rPr lang="en-US" dirty="0"/>
              <a:t>Results summary</a:t>
            </a:r>
          </a:p>
        </p:txBody>
      </p:sp>
      <p:sp>
        <p:nvSpPr>
          <p:cNvPr id="3" name="Slide Number Placeholder 2">
            <a:extLst>
              <a:ext uri="{FF2B5EF4-FFF2-40B4-BE49-F238E27FC236}">
                <a16:creationId xmlns:a16="http://schemas.microsoft.com/office/drawing/2014/main" id="{A66FDE31-FC67-49FA-99CE-2DFDDFEB8519}"/>
              </a:ext>
            </a:extLst>
          </p:cNvPr>
          <p:cNvSpPr>
            <a:spLocks noGrp="1"/>
          </p:cNvSpPr>
          <p:nvPr>
            <p:ph type="sldNum" sz="quarter" idx="10"/>
          </p:nvPr>
        </p:nvSpPr>
        <p:spPr/>
        <p:txBody>
          <a:bodyPr/>
          <a:lstStyle/>
          <a:p>
            <a:fld id="{87E1C948-A344-491D-8DB0-86668A8521AB}" type="slidenum">
              <a:rPr lang="en-US" smtClean="0"/>
              <a:t>18</a:t>
            </a:fld>
            <a:endParaRPr lang="en-US"/>
          </a:p>
        </p:txBody>
      </p:sp>
      <p:graphicFrame>
        <p:nvGraphicFramePr>
          <p:cNvPr id="4" name="Table 3">
            <a:extLst>
              <a:ext uri="{FF2B5EF4-FFF2-40B4-BE49-F238E27FC236}">
                <a16:creationId xmlns:a16="http://schemas.microsoft.com/office/drawing/2014/main" id="{D4F8D3F6-F378-4EDD-ABAA-05DF56177473}"/>
              </a:ext>
            </a:extLst>
          </p:cNvPr>
          <p:cNvGraphicFramePr>
            <a:graphicFrameLocks noGrp="1"/>
          </p:cNvGraphicFramePr>
          <p:nvPr/>
        </p:nvGraphicFramePr>
        <p:xfrm>
          <a:off x="916501" y="1246644"/>
          <a:ext cx="10358997" cy="4582868"/>
        </p:xfrm>
        <a:graphic>
          <a:graphicData uri="http://schemas.openxmlformats.org/drawingml/2006/table">
            <a:tbl>
              <a:tblPr firstRow="1" bandRow="1">
                <a:tableStyleId>{073A0DAA-6AF3-43AB-8588-CEC1D06C72B9}</a:tableStyleId>
              </a:tblPr>
              <a:tblGrid>
                <a:gridCol w="8723346">
                  <a:extLst>
                    <a:ext uri="{9D8B030D-6E8A-4147-A177-3AD203B41FA5}">
                      <a16:colId xmlns:a16="http://schemas.microsoft.com/office/drawing/2014/main" val="3083704884"/>
                    </a:ext>
                  </a:extLst>
                </a:gridCol>
                <a:gridCol w="1635651">
                  <a:extLst>
                    <a:ext uri="{9D8B030D-6E8A-4147-A177-3AD203B41FA5}">
                      <a16:colId xmlns:a16="http://schemas.microsoft.com/office/drawing/2014/main" val="2281157622"/>
                    </a:ext>
                  </a:extLst>
                </a:gridCol>
              </a:tblGrid>
              <a:tr h="285618">
                <a:tc>
                  <a:txBody>
                    <a:bodyPr/>
                    <a:lstStyle/>
                    <a:p>
                      <a:pPr algn="ctr"/>
                      <a:r>
                        <a:rPr lang="en-US" sz="1400">
                          <a:latin typeface="Calibri" panose="020F0502020204030204" pitchFamily="34" charset="0"/>
                          <a:cs typeface="Calibri" panose="020F0502020204030204" pitchFamily="34" charset="0"/>
                        </a:rPr>
                        <a:t>Variable Description</a:t>
                      </a:r>
                      <a:endParaRPr lang="en-US" sz="1400">
                        <a:latin typeface="Calibri" panose="020F0502020204030204" pitchFamily="34" charset="0"/>
                        <a:ea typeface="Open Sans" panose="020B0606030504020204" pitchFamily="34" charset="0"/>
                        <a:cs typeface="Calibri" panose="020F0502020204030204" pitchFamily="34" charset="0"/>
                      </a:endParaRPr>
                    </a:p>
                  </a:txBody>
                  <a:tcPr marL="45720" marR="45720" marT="18288" marB="18288" anchor="ctr"/>
                </a:tc>
                <a:tc>
                  <a:txBody>
                    <a:bodyPr/>
                    <a:lstStyle/>
                    <a:p>
                      <a:pPr algn="ctr"/>
                      <a:r>
                        <a:rPr lang="en-US" sz="1400">
                          <a:latin typeface="Calibri" panose="020F0502020204030204" pitchFamily="34" charset="0"/>
                          <a:cs typeface="Calibri" panose="020F0502020204030204" pitchFamily="34" charset="0"/>
                        </a:rPr>
                        <a:t>Importance**</a:t>
                      </a:r>
                      <a:endParaRPr lang="en-US" sz="1400">
                        <a:latin typeface="Calibri" panose="020F0502020204030204" pitchFamily="34" charset="0"/>
                        <a:ea typeface="Open Sans" panose="020B0606030504020204" pitchFamily="34" charset="0"/>
                        <a:cs typeface="Calibri" panose="020F0502020204030204" pitchFamily="34" charset="0"/>
                      </a:endParaRPr>
                    </a:p>
                  </a:txBody>
                  <a:tcPr marL="45720" marR="45720" marT="18288" marB="18288" anchor="ctr"/>
                </a:tc>
                <a:extLst>
                  <a:ext uri="{0D108BD9-81ED-4DB2-BD59-A6C34878D82A}">
                    <a16:rowId xmlns:a16="http://schemas.microsoft.com/office/drawing/2014/main" val="2633477323"/>
                  </a:ext>
                </a:extLst>
              </a:tr>
              <a:tr h="272353">
                <a:tc>
                  <a:txBody>
                    <a:bodyPr/>
                    <a:lstStyle/>
                    <a:p>
                      <a:pPr marL="0" algn="l" defTabSz="914400" rtl="0" eaLnBrk="1" fontAlgn="b" latinLnBrk="0" hangingPunct="1"/>
                      <a:r>
                        <a:rPr lang="en-US" sz="1600" b="0" u="none" strike="noStrike" kern="1200">
                          <a:solidFill>
                            <a:schemeClr val="tx1"/>
                          </a:solidFill>
                          <a:effectLst/>
                          <a:latin typeface="+mn-lt"/>
                          <a:ea typeface="+mn-ea"/>
                          <a:cs typeface="+mn-cs"/>
                        </a:rPr>
                        <a:t>More likely to have less gold net worth</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8.0%</a:t>
                      </a:r>
                    </a:p>
                  </a:txBody>
                  <a:tcPr marL="7620" marR="7620" marT="7620" marB="0" anchor="b"/>
                </a:tc>
                <a:extLst>
                  <a:ext uri="{0D108BD9-81ED-4DB2-BD59-A6C34878D82A}">
                    <a16:rowId xmlns:a16="http://schemas.microsoft.com/office/drawing/2014/main" val="1318316682"/>
                  </a:ext>
                </a:extLst>
              </a:tr>
              <a:tr h="319176">
                <a:tc>
                  <a:txBody>
                    <a:bodyPr/>
                    <a:lstStyle/>
                    <a:p>
                      <a:pPr marL="0" algn="l" defTabSz="914400" rtl="0" eaLnBrk="1" fontAlgn="b" latinLnBrk="0" hangingPunct="1"/>
                      <a:r>
                        <a:rPr lang="en-US" sz="1600" b="0" i="1" u="none" strike="noStrike" kern="1200">
                          <a:solidFill>
                            <a:schemeClr val="tx1"/>
                          </a:solidFill>
                          <a:effectLst/>
                          <a:latin typeface="+mn-lt"/>
                          <a:ea typeface="+mn-ea"/>
                          <a:cs typeface="+mn-cs"/>
                        </a:rPr>
                        <a:t>Less likely to be economically stable*</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4.7%</a:t>
                      </a:r>
                    </a:p>
                  </a:txBody>
                  <a:tcPr marL="7620" marR="7620" marT="7620" marB="0" anchor="b"/>
                </a:tc>
                <a:extLst>
                  <a:ext uri="{0D108BD9-81ED-4DB2-BD59-A6C34878D82A}">
                    <a16:rowId xmlns:a16="http://schemas.microsoft.com/office/drawing/2014/main" val="2166120784"/>
                  </a:ext>
                </a:extLst>
              </a:tr>
              <a:tr h="28050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kern="1200">
                          <a:solidFill>
                            <a:schemeClr val="tx1"/>
                          </a:solidFill>
                          <a:effectLst/>
                          <a:latin typeface="+mn-lt"/>
                          <a:ea typeface="+mn-ea"/>
                          <a:cs typeface="+mn-cs"/>
                        </a:rPr>
                        <a:t>More likely to be a daytime TV watcher</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3.9%</a:t>
                      </a:r>
                    </a:p>
                  </a:txBody>
                  <a:tcPr marL="7620" marR="7620" marT="7620" marB="0" anchor="b"/>
                </a:tc>
                <a:extLst>
                  <a:ext uri="{0D108BD9-81ED-4DB2-BD59-A6C34878D82A}">
                    <a16:rowId xmlns:a16="http://schemas.microsoft.com/office/drawing/2014/main" val="3267309230"/>
                  </a:ext>
                </a:extLst>
              </a:tr>
              <a:tr h="528013">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More likely to have low home market value</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3.3%</a:t>
                      </a:r>
                    </a:p>
                  </a:txBody>
                  <a:tcPr marL="7620" marR="7620" marT="7620" marB="0" anchor="b"/>
                </a:tc>
                <a:extLst>
                  <a:ext uri="{0D108BD9-81ED-4DB2-BD59-A6C34878D82A}">
                    <a16:rowId xmlns:a16="http://schemas.microsoft.com/office/drawing/2014/main" val="571609547"/>
                  </a:ext>
                </a:extLst>
              </a:tr>
              <a:tr h="280507">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Less likely to make 20+ credit card transactions in 90 days</a:t>
                      </a:r>
                      <a:endParaRPr lang="en-US" sz="1600" b="0" i="1" u="none" strike="noStrike" kern="1200">
                        <a:solidFill>
                          <a:schemeClr val="tx1"/>
                        </a:solidFill>
                        <a:effectLst/>
                        <a:latin typeface="+mn-lt"/>
                        <a:ea typeface="+mn-ea"/>
                        <a:cs typeface="+mn-cs"/>
                      </a:endParaRP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2.6%</a:t>
                      </a:r>
                    </a:p>
                  </a:txBody>
                  <a:tcPr marL="7620" marR="7620" marT="7620" marB="0" anchor="b"/>
                </a:tc>
                <a:extLst>
                  <a:ext uri="{0D108BD9-81ED-4DB2-BD59-A6C34878D82A}">
                    <a16:rowId xmlns:a16="http://schemas.microsoft.com/office/drawing/2014/main" val="1695662455"/>
                  </a:ext>
                </a:extLst>
              </a:tr>
              <a:tr h="280507">
                <a:tc>
                  <a:txBody>
                    <a:bodyPr/>
                    <a:lstStyle/>
                    <a:p>
                      <a:pPr marL="0" algn="l" defTabSz="914400" rtl="0" eaLnBrk="1" fontAlgn="b" latinLnBrk="0" hangingPunct="1"/>
                      <a:r>
                        <a:rPr lang="en-US" sz="1600" b="0" i="1" u="none" strike="noStrike" kern="1200">
                          <a:solidFill>
                            <a:schemeClr val="tx1"/>
                          </a:solidFill>
                          <a:effectLst/>
                          <a:latin typeface="+mn-lt"/>
                          <a:ea typeface="+mn-ea"/>
                          <a:cs typeface="+mn-cs"/>
                        </a:rPr>
                        <a:t>More likely to have tried quitting smoking *</a:t>
                      </a:r>
                      <a:endParaRPr lang="en-US" sz="1600" b="0" i="0" u="none" strike="noStrike" kern="1200">
                        <a:solidFill>
                          <a:schemeClr val="tx1"/>
                        </a:solidFill>
                        <a:effectLst/>
                        <a:latin typeface="+mn-lt"/>
                        <a:ea typeface="+mn-ea"/>
                        <a:cs typeface="+mn-cs"/>
                      </a:endParaRP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1.7%</a:t>
                      </a:r>
                    </a:p>
                  </a:txBody>
                  <a:tcPr marL="7620" marR="7620" marT="7620" marB="0" anchor="b"/>
                </a:tc>
                <a:extLst>
                  <a:ext uri="{0D108BD9-81ED-4DB2-BD59-A6C34878D82A}">
                    <a16:rowId xmlns:a16="http://schemas.microsoft.com/office/drawing/2014/main" val="4266719165"/>
                  </a:ext>
                </a:extLst>
              </a:tr>
              <a:tr h="350048">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More likely to rely on cash transactions</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1.5%</a:t>
                      </a:r>
                    </a:p>
                  </a:txBody>
                  <a:tcPr marL="7620" marR="7620" marT="7620" marB="0" anchor="b"/>
                </a:tc>
                <a:extLst>
                  <a:ext uri="{0D108BD9-81ED-4DB2-BD59-A6C34878D82A}">
                    <a16:rowId xmlns:a16="http://schemas.microsoft.com/office/drawing/2014/main" val="795144527"/>
                  </a:ext>
                </a:extLst>
              </a:tr>
              <a:tr h="282898">
                <a:tc>
                  <a:txBody>
                    <a:bodyPr/>
                    <a:lstStyle/>
                    <a:p>
                      <a:pPr marL="0" algn="l" defTabSz="914400" rtl="0" eaLnBrk="1" fontAlgn="b" latinLnBrk="0" hangingPunct="1"/>
                      <a:r>
                        <a:rPr lang="en-US" sz="1600" b="0" i="1" u="none" strike="noStrike" kern="1200">
                          <a:solidFill>
                            <a:schemeClr val="tx1"/>
                          </a:solidFill>
                          <a:effectLst/>
                          <a:latin typeface="+mn-lt"/>
                          <a:ea typeface="+mn-ea"/>
                          <a:cs typeface="+mn-cs"/>
                        </a:rPr>
                        <a:t>More likely to have lower income*</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1.2%</a:t>
                      </a:r>
                    </a:p>
                  </a:txBody>
                  <a:tcPr marL="7620" marR="7620" marT="7620" marB="0" anchor="b"/>
                </a:tc>
                <a:extLst>
                  <a:ext uri="{0D108BD9-81ED-4DB2-BD59-A6C34878D82A}">
                    <a16:rowId xmlns:a16="http://schemas.microsoft.com/office/drawing/2014/main" val="1773066770"/>
                  </a:ext>
                </a:extLst>
              </a:tr>
              <a:tr h="282898">
                <a:tc>
                  <a:txBody>
                    <a:bodyPr/>
                    <a:lstStyle/>
                    <a:p>
                      <a:pPr marL="0" algn="l" defTabSz="914400" rtl="0" eaLnBrk="1" fontAlgn="b" latinLnBrk="0" hangingPunct="1"/>
                      <a:r>
                        <a:rPr lang="en-US" sz="1600" b="0" u="none" strike="noStrike" kern="1200">
                          <a:solidFill>
                            <a:schemeClr val="tx1"/>
                          </a:solidFill>
                          <a:effectLst/>
                          <a:latin typeface="+mn-lt"/>
                          <a:ea typeface="+mn-ea"/>
                          <a:cs typeface="+mn-cs"/>
                        </a:rPr>
                        <a:t>Less likely to have purchased women apparel in last 24 months</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0.8%</a:t>
                      </a:r>
                    </a:p>
                  </a:txBody>
                  <a:tcPr marL="7620" marR="7620" marT="7620" marB="0" anchor="b"/>
                </a:tc>
                <a:extLst>
                  <a:ext uri="{0D108BD9-81ED-4DB2-BD59-A6C34878D82A}">
                    <a16:rowId xmlns:a16="http://schemas.microsoft.com/office/drawing/2014/main" val="1210881491"/>
                  </a:ext>
                </a:extLst>
              </a:tr>
              <a:tr h="304716">
                <a:tc>
                  <a:txBody>
                    <a:bodyPr/>
                    <a:lstStyle/>
                    <a:p>
                      <a:pPr marL="0" algn="l" defTabSz="914400" rtl="0" eaLnBrk="1" fontAlgn="b" latinLnBrk="0" hangingPunct="1"/>
                      <a:r>
                        <a:rPr lang="en-US" sz="1600" b="0" u="none" strike="noStrike" kern="1200">
                          <a:solidFill>
                            <a:schemeClr val="tx1"/>
                          </a:solidFill>
                          <a:effectLst/>
                          <a:latin typeface="+mn-lt"/>
                          <a:ea typeface="+mn-ea"/>
                          <a:cs typeface="+mn-cs"/>
                        </a:rPr>
                        <a:t>More likely to be a primetime TV watcher</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0.6%</a:t>
                      </a:r>
                    </a:p>
                  </a:txBody>
                  <a:tcPr marL="7620" marR="7620" marT="7620" marB="0" anchor="b"/>
                </a:tc>
                <a:extLst>
                  <a:ext uri="{0D108BD9-81ED-4DB2-BD59-A6C34878D82A}">
                    <a16:rowId xmlns:a16="http://schemas.microsoft.com/office/drawing/2014/main" val="2751508389"/>
                  </a:ext>
                </a:extLst>
              </a:tr>
              <a:tr h="282898">
                <a:tc>
                  <a:txBody>
                    <a:bodyPr/>
                    <a:lstStyle/>
                    <a:p>
                      <a:pPr marL="0" algn="l" defTabSz="914400" rtl="0" eaLnBrk="1" fontAlgn="b" latinLnBrk="0" hangingPunct="1"/>
                      <a:r>
                        <a:rPr lang="en-US" sz="1600" b="0" u="none" strike="noStrike" kern="1200">
                          <a:solidFill>
                            <a:schemeClr val="tx1"/>
                          </a:solidFill>
                          <a:effectLst/>
                          <a:latin typeface="+mn-lt"/>
                          <a:ea typeface="+mn-ea"/>
                          <a:cs typeface="+mn-cs"/>
                        </a:rPr>
                        <a:t>Less likely to have made an online order in last 48 weeks</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0.6%</a:t>
                      </a:r>
                    </a:p>
                  </a:txBody>
                  <a:tcPr marL="7620" marR="7620" marT="7620" marB="0" anchor="b"/>
                </a:tc>
                <a:extLst>
                  <a:ext uri="{0D108BD9-81ED-4DB2-BD59-A6C34878D82A}">
                    <a16:rowId xmlns:a16="http://schemas.microsoft.com/office/drawing/2014/main" val="2997761579"/>
                  </a:ext>
                </a:extLst>
              </a:tr>
              <a:tr h="304716">
                <a:tc>
                  <a:txBody>
                    <a:bodyPr/>
                    <a:lstStyle/>
                    <a:p>
                      <a:pPr marL="0" algn="l" defTabSz="914400" rtl="0" eaLnBrk="1" fontAlgn="b" latinLnBrk="0" hangingPunct="1"/>
                      <a:r>
                        <a:rPr lang="en-US" sz="1600" b="0" u="none" strike="noStrike" kern="1200">
                          <a:solidFill>
                            <a:schemeClr val="tx1"/>
                          </a:solidFill>
                          <a:effectLst/>
                          <a:latin typeface="+mn-lt"/>
                          <a:ea typeface="+mn-ea"/>
                          <a:cs typeface="+mn-cs"/>
                        </a:rPr>
                        <a:t>Less likely to have lived at a single address</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0.5%</a:t>
                      </a:r>
                    </a:p>
                  </a:txBody>
                  <a:tcPr marL="7620" marR="7620" marT="7620" marB="0" anchor="b"/>
                </a:tc>
                <a:extLst>
                  <a:ext uri="{0D108BD9-81ED-4DB2-BD59-A6C34878D82A}">
                    <a16:rowId xmlns:a16="http://schemas.microsoft.com/office/drawing/2014/main" val="726650997"/>
                  </a:ext>
                </a:extLst>
              </a:tr>
              <a:tr h="528013">
                <a:tc>
                  <a:txBody>
                    <a:bodyPr/>
                    <a:lstStyle/>
                    <a:p>
                      <a:pPr marL="0" algn="l" defTabSz="914400" rtl="0" eaLnBrk="1" fontAlgn="b" latinLnBrk="0" hangingPunct="1"/>
                      <a:r>
                        <a:rPr lang="en-US" sz="1600" b="0" u="none" strike="noStrike" kern="1200">
                          <a:solidFill>
                            <a:schemeClr val="tx1"/>
                          </a:solidFill>
                          <a:effectLst/>
                          <a:latin typeface="+mn-lt"/>
                          <a:ea typeface="+mn-ea"/>
                          <a:cs typeface="+mn-cs"/>
                        </a:rPr>
                        <a:t>More likely to have someone in the household interested in online education</a:t>
                      </a:r>
                    </a:p>
                  </a:txBody>
                  <a:tcPr marL="7620" marR="7620" marT="7620" marB="0" anchor="b"/>
                </a:tc>
                <a:tc>
                  <a:txBody>
                    <a:bodyPr/>
                    <a:lstStyle/>
                    <a:p>
                      <a:pPr marL="0" algn="ctr" defTabSz="914400" rtl="0" eaLnBrk="1" fontAlgn="b" latinLnBrk="0" hangingPunct="1"/>
                      <a:r>
                        <a:rPr lang="en-US" sz="1600" b="0" u="none" strike="noStrike" kern="1200">
                          <a:solidFill>
                            <a:schemeClr val="tx1"/>
                          </a:solidFill>
                          <a:effectLst/>
                          <a:latin typeface="+mn-lt"/>
                          <a:ea typeface="+mn-ea"/>
                          <a:cs typeface="+mn-cs"/>
                        </a:rPr>
                        <a:t>0.5%</a:t>
                      </a:r>
                    </a:p>
                  </a:txBody>
                  <a:tcPr marL="7620" marR="7620" marT="7620" marB="0" anchor="b"/>
                </a:tc>
                <a:extLst>
                  <a:ext uri="{0D108BD9-81ED-4DB2-BD59-A6C34878D82A}">
                    <a16:rowId xmlns:a16="http://schemas.microsoft.com/office/drawing/2014/main" val="1109474335"/>
                  </a:ext>
                </a:extLst>
              </a:tr>
            </a:tbl>
          </a:graphicData>
        </a:graphic>
      </p:graphicFrame>
      <p:sp>
        <p:nvSpPr>
          <p:cNvPr id="5" name="TextBox 4">
            <a:extLst>
              <a:ext uri="{FF2B5EF4-FFF2-40B4-BE49-F238E27FC236}">
                <a16:creationId xmlns:a16="http://schemas.microsoft.com/office/drawing/2014/main" id="{442211DA-5147-4207-9275-1B3E7B0B70AB}"/>
              </a:ext>
            </a:extLst>
          </p:cNvPr>
          <p:cNvSpPr txBox="1"/>
          <p:nvPr/>
        </p:nvSpPr>
        <p:spPr>
          <a:xfrm>
            <a:off x="5859735" y="6218170"/>
            <a:ext cx="5606374" cy="307777"/>
          </a:xfrm>
          <a:prstGeom prst="rect">
            <a:avLst/>
          </a:prstGeom>
          <a:noFill/>
        </p:spPr>
        <p:txBody>
          <a:bodyPr wrap="square" rtlCol="0">
            <a:spAutoFit/>
          </a:bodyPr>
          <a:lstStyle/>
          <a:p>
            <a:r>
              <a:rPr lang="en-US" sz="1400" i="1"/>
              <a:t>** 100 variables are used in the model, so these are just the top variables</a:t>
            </a:r>
          </a:p>
        </p:txBody>
      </p:sp>
      <p:sp>
        <p:nvSpPr>
          <p:cNvPr id="6" name="TextBox 5">
            <a:extLst>
              <a:ext uri="{FF2B5EF4-FFF2-40B4-BE49-F238E27FC236}">
                <a16:creationId xmlns:a16="http://schemas.microsoft.com/office/drawing/2014/main" id="{674ACB94-3563-4133-9C56-E66605320A3D}"/>
              </a:ext>
            </a:extLst>
          </p:cNvPr>
          <p:cNvSpPr txBox="1"/>
          <p:nvPr/>
        </p:nvSpPr>
        <p:spPr>
          <a:xfrm>
            <a:off x="5859735" y="5910393"/>
            <a:ext cx="5684195" cy="307777"/>
          </a:xfrm>
          <a:prstGeom prst="rect">
            <a:avLst/>
          </a:prstGeom>
          <a:noFill/>
        </p:spPr>
        <p:txBody>
          <a:bodyPr wrap="square" rtlCol="0">
            <a:spAutoFit/>
          </a:bodyPr>
          <a:lstStyle/>
          <a:p>
            <a:r>
              <a:rPr lang="en-US" sz="1400" i="1"/>
              <a:t>* Identical/similar variables that also appear in the logistic regression model </a:t>
            </a:r>
          </a:p>
        </p:txBody>
      </p:sp>
    </p:spTree>
    <p:extLst>
      <p:ext uri="{BB962C8B-B14F-4D97-AF65-F5344CB8AC3E}">
        <p14:creationId xmlns:p14="http://schemas.microsoft.com/office/powerpoint/2010/main" val="26424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rPr>
              <a:t>About Visualizations</a:t>
            </a:r>
            <a:endParaRPr lang="en-US" dirty="0">
              <a:solidFill>
                <a:schemeClr val="tx1">
                  <a:lumMod val="75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3286813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AC208-272B-0546-BE95-F116D5B741F7}"/>
              </a:ext>
            </a:extLst>
          </p:cNvPr>
          <p:cNvSpPr>
            <a:spLocks noGrp="1"/>
          </p:cNvSpPr>
          <p:nvPr>
            <p:ph type="title"/>
          </p:nvPr>
        </p:nvSpPr>
        <p:spPr/>
        <p:txBody>
          <a:bodyPr/>
          <a:lstStyle/>
          <a:p>
            <a:r>
              <a:rPr lang="en-US" dirty="0"/>
              <a:t>Agenda:</a:t>
            </a:r>
          </a:p>
        </p:txBody>
      </p:sp>
      <p:sp>
        <p:nvSpPr>
          <p:cNvPr id="57" name="TextBox 56">
            <a:extLst>
              <a:ext uri="{FF2B5EF4-FFF2-40B4-BE49-F238E27FC236}">
                <a16:creationId xmlns:a16="http://schemas.microsoft.com/office/drawing/2014/main" id="{0BE7189A-0A71-5D42-A554-38DC2549278E}"/>
              </a:ext>
            </a:extLst>
          </p:cNvPr>
          <p:cNvSpPr txBox="1"/>
          <p:nvPr/>
        </p:nvSpPr>
        <p:spPr>
          <a:xfrm>
            <a:off x="1056157" y="840087"/>
            <a:ext cx="5906617" cy="2817513"/>
          </a:xfrm>
          <a:prstGeom prst="rect">
            <a:avLst/>
          </a:prstGeom>
        </p:spPr>
        <p:txBody>
          <a:bodyPr lIns="0" tIns="0" rIns="0" bIns="0"/>
          <a:lstStyle>
            <a:defPPr>
              <a:defRPr lang="en-US"/>
            </a:defPPr>
            <a:lvl1pPr lvl="0">
              <a:lnSpc>
                <a:spcPct val="90000"/>
              </a:lnSpc>
              <a:spcBef>
                <a:spcPct val="0"/>
              </a:spcBef>
              <a:buNone/>
              <a:defRPr sz="3200" b="0" i="0">
                <a:solidFill>
                  <a:srgbClr val="4A498E"/>
                </a:solidFill>
                <a:latin typeface="Calibri" panose="020F0502020204030204" pitchFamily="34" charset="0"/>
                <a:ea typeface="+mj-ea"/>
                <a:cs typeface="+mj-cs"/>
              </a:defRPr>
            </a:lvl1pPr>
          </a:lstStyle>
          <a:p>
            <a:pPr marL="342900" indent="-342900">
              <a:lnSpc>
                <a:spcPct val="150000"/>
              </a:lnSpc>
              <a:buFont typeface="Arial" panose="020B0604020202020204" pitchFamily="34" charset="0"/>
              <a:buChar char="•"/>
            </a:pPr>
            <a:endParaRPr lang="en-US" sz="2000" dirty="0">
              <a:solidFill>
                <a:srgbClr val="000000"/>
              </a:solidFill>
              <a:cs typeface="Calibri" panose="020F0502020204030204" pitchFamily="34" charset="0"/>
            </a:endParaRP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Introduction</a:t>
            </a: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Executive summary</a:t>
            </a: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About Agenda</a:t>
            </a: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Different types of sectional summaries</a:t>
            </a: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Visualization</a:t>
            </a: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Font/typography </a:t>
            </a: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Appendix</a:t>
            </a: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Next steps</a:t>
            </a: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Client ready presentation</a:t>
            </a:r>
          </a:p>
        </p:txBody>
      </p:sp>
    </p:spTree>
    <p:extLst>
      <p:ext uri="{BB962C8B-B14F-4D97-AF65-F5344CB8AC3E}">
        <p14:creationId xmlns:p14="http://schemas.microsoft.com/office/powerpoint/2010/main" val="270153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2261C-2B26-914B-851C-8A1AE2E39253}"/>
              </a:ext>
            </a:extLst>
          </p:cNvPr>
          <p:cNvSpPr/>
          <p:nvPr/>
        </p:nvSpPr>
        <p:spPr>
          <a:xfrm>
            <a:off x="8918532" y="0"/>
            <a:ext cx="327346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B53320-7A7E-0040-8C4B-5CA51F7F7DC2}"/>
              </a:ext>
            </a:extLst>
          </p:cNvPr>
          <p:cNvSpPr txBox="1"/>
          <p:nvPr/>
        </p:nvSpPr>
        <p:spPr>
          <a:xfrm>
            <a:off x="9070112" y="181240"/>
            <a:ext cx="2970307" cy="2585323"/>
          </a:xfrm>
          <a:prstGeom prst="rect">
            <a:avLst/>
          </a:prstGeom>
          <a:noFill/>
        </p:spPr>
        <p:txBody>
          <a:bodyPr wrap="square" rtlCol="0">
            <a:spAutoFit/>
          </a:bodyPr>
          <a:lstStyle/>
          <a:p>
            <a:r>
              <a:rPr lang="en-US" b="1" dirty="0">
                <a:solidFill>
                  <a:schemeClr val="tx1">
                    <a:lumMod val="75000"/>
                  </a:schemeClr>
                </a:solidFill>
              </a:rPr>
              <a:t>INCLUDES</a:t>
            </a:r>
          </a:p>
          <a:p>
            <a:pPr marL="285750" indent="-285750">
              <a:buFont typeface="Arial" panose="020B0604020202020204" pitchFamily="34" charset="0"/>
              <a:buChar char="•"/>
            </a:pPr>
            <a:r>
              <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Overall design</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Overall storytelling and flow</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Correct visuals, designs and color(use color to create associations like green for profit)</a:t>
            </a:r>
          </a:p>
          <a:p>
            <a:pPr marL="285750" indent="-285750">
              <a:buFont typeface="Arial" panose="020B0604020202020204" pitchFamily="34" charset="0"/>
              <a:buChar char="•"/>
            </a:pPr>
            <a:r>
              <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Highlighting key aspects </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Titles, Legend, names and values </a:t>
            </a:r>
            <a:endPar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4EC9CC2F-AA85-2543-89CF-96DD804778D1}"/>
              </a:ext>
            </a:extLst>
          </p:cNvPr>
          <p:cNvSpPr/>
          <p:nvPr/>
        </p:nvSpPr>
        <p:spPr>
          <a:xfrm>
            <a:off x="9434996" y="2825798"/>
            <a:ext cx="2631019" cy="830997"/>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Use secondary axis whenever there is large change in the column values</a:t>
            </a:r>
          </a:p>
        </p:txBody>
      </p:sp>
      <p:sp>
        <p:nvSpPr>
          <p:cNvPr id="24" name="Rectangle 23">
            <a:extLst>
              <a:ext uri="{FF2B5EF4-FFF2-40B4-BE49-F238E27FC236}">
                <a16:creationId xmlns:a16="http://schemas.microsoft.com/office/drawing/2014/main" id="{19DD4A77-91AC-D644-B14E-FC04F79B6815}"/>
              </a:ext>
            </a:extLst>
          </p:cNvPr>
          <p:cNvSpPr/>
          <p:nvPr/>
        </p:nvSpPr>
        <p:spPr>
          <a:xfrm>
            <a:off x="9434996" y="5463395"/>
            <a:ext cx="2631019" cy="1077218"/>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Describing the outcome of the chart in one sentence helps in understanding the chart better</a:t>
            </a:r>
          </a:p>
        </p:txBody>
      </p:sp>
      <p:sp>
        <p:nvSpPr>
          <p:cNvPr id="6" name="Rectangle 5">
            <a:extLst>
              <a:ext uri="{FF2B5EF4-FFF2-40B4-BE49-F238E27FC236}">
                <a16:creationId xmlns:a16="http://schemas.microsoft.com/office/drawing/2014/main" id="{7AFB80C0-32B7-4270-984C-F2A77C7EE56E}"/>
              </a:ext>
            </a:extLst>
          </p:cNvPr>
          <p:cNvSpPr/>
          <p:nvPr/>
        </p:nvSpPr>
        <p:spPr>
          <a:xfrm>
            <a:off x="9434996" y="3775265"/>
            <a:ext cx="2631019" cy="1569660"/>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Representing the data used in the chart in the form of table helps in understanding the chart better .Also numbers are in percent instead of numbers.</a:t>
            </a:r>
          </a:p>
        </p:txBody>
      </p:sp>
      <p:cxnSp>
        <p:nvCxnSpPr>
          <p:cNvPr id="17" name="Straight Arrow Connector 16">
            <a:extLst>
              <a:ext uri="{FF2B5EF4-FFF2-40B4-BE49-F238E27FC236}">
                <a16:creationId xmlns:a16="http://schemas.microsoft.com/office/drawing/2014/main" id="{520DD9CF-6B64-C695-D6CA-9065FF4BE0C5}"/>
              </a:ext>
            </a:extLst>
          </p:cNvPr>
          <p:cNvCxnSpPr>
            <a:cxnSpLocks/>
          </p:cNvCxnSpPr>
          <p:nvPr/>
        </p:nvCxnSpPr>
        <p:spPr>
          <a:xfrm flipH="1">
            <a:off x="8592811" y="3258512"/>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5D6A5A-DCDF-947D-A1E8-8C90802022B2}"/>
              </a:ext>
            </a:extLst>
          </p:cNvPr>
          <p:cNvCxnSpPr>
            <a:cxnSpLocks/>
          </p:cNvCxnSpPr>
          <p:nvPr/>
        </p:nvCxnSpPr>
        <p:spPr>
          <a:xfrm flipH="1">
            <a:off x="8592811" y="4657295"/>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AF3C5E-D717-B407-31CB-ADDB594EF709}"/>
              </a:ext>
            </a:extLst>
          </p:cNvPr>
          <p:cNvCxnSpPr>
            <a:cxnSpLocks/>
          </p:cNvCxnSpPr>
          <p:nvPr/>
        </p:nvCxnSpPr>
        <p:spPr>
          <a:xfrm flipH="1">
            <a:off x="8592811" y="6002004"/>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8F3C94-A3FE-3D26-DD5F-17F053E73A93}"/>
              </a:ext>
            </a:extLst>
          </p:cNvPr>
          <p:cNvSpPr txBox="1"/>
          <p:nvPr/>
        </p:nvSpPr>
        <p:spPr>
          <a:xfrm>
            <a:off x="-907247" y="0"/>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chemeClr val="tx1">
                    <a:lumMod val="75000"/>
                  </a:schemeClr>
                </a:solidFill>
                <a:latin typeface="Calibri" panose="020F0502020204030204" pitchFamily="34" charset="0"/>
                <a:ea typeface="+mj-ea"/>
                <a:cs typeface="+mj-cs"/>
              </a:rPr>
              <a:t>Visualizations</a:t>
            </a:r>
            <a:endParaRPr lang="en-US" sz="2800" dirty="0">
              <a:solidFill>
                <a:schemeClr val="tx1">
                  <a:lumMod val="75000"/>
                </a:schemeClr>
              </a:solidFill>
              <a:latin typeface="Calibri" panose="020F0502020204030204" pitchFamily="34" charset="0"/>
              <a:ea typeface="+mj-ea"/>
              <a:cs typeface="+mj-cs"/>
            </a:endParaRPr>
          </a:p>
        </p:txBody>
      </p:sp>
      <p:sp>
        <p:nvSpPr>
          <p:cNvPr id="30" name="TextBox 29">
            <a:extLst>
              <a:ext uri="{FF2B5EF4-FFF2-40B4-BE49-F238E27FC236}">
                <a16:creationId xmlns:a16="http://schemas.microsoft.com/office/drawing/2014/main" id="{F00978DD-95BC-E7DA-4FFC-6F2D5F57FE09}"/>
              </a:ext>
            </a:extLst>
          </p:cNvPr>
          <p:cNvSpPr txBox="1"/>
          <p:nvPr/>
        </p:nvSpPr>
        <p:spPr>
          <a:xfrm>
            <a:off x="342004" y="532569"/>
            <a:ext cx="7958964"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75000"/>
                  </a:schemeClr>
                </a:solidFill>
              </a:rPr>
              <a:t>Visualizations represents faster perceptions, increased comprehension and additional context . It helps in reducing the clutter by not giving information in the form of text and numbers. It helps in focusing what is important in the entire context.</a:t>
            </a:r>
          </a:p>
        </p:txBody>
      </p:sp>
      <p:pic>
        <p:nvPicPr>
          <p:cNvPr id="14" name="Picture 13">
            <a:extLst>
              <a:ext uri="{FF2B5EF4-FFF2-40B4-BE49-F238E27FC236}">
                <a16:creationId xmlns:a16="http://schemas.microsoft.com/office/drawing/2014/main" id="{FFD9B3E3-3203-2BA6-67D7-916978FA3051}"/>
              </a:ext>
            </a:extLst>
          </p:cNvPr>
          <p:cNvPicPr>
            <a:picLocks noChangeAspect="1"/>
          </p:cNvPicPr>
          <p:nvPr/>
        </p:nvPicPr>
        <p:blipFill rotWithShape="1">
          <a:blip r:embed="rId2"/>
          <a:srcRect l="2665" t="1571" r="7094" b="830"/>
          <a:stretch/>
        </p:blipFill>
        <p:spPr>
          <a:xfrm>
            <a:off x="342004" y="1719618"/>
            <a:ext cx="8149222" cy="50360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0621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87F9FC-96D1-7289-EE63-1D8B2A6D4E2B}"/>
              </a:ext>
            </a:extLst>
          </p:cNvPr>
          <p:cNvPicPr>
            <a:picLocks noChangeAspect="1"/>
          </p:cNvPicPr>
          <p:nvPr/>
        </p:nvPicPr>
        <p:blipFill>
          <a:blip r:embed="rId3"/>
          <a:stretch>
            <a:fillRect/>
          </a:stretch>
        </p:blipFill>
        <p:spPr>
          <a:xfrm>
            <a:off x="827314" y="899886"/>
            <a:ext cx="10450286" cy="5082243"/>
          </a:xfrm>
          <a:prstGeom prst="rect">
            <a:avLst/>
          </a:prstGeom>
        </p:spPr>
      </p:pic>
      <p:sp>
        <p:nvSpPr>
          <p:cNvPr id="13" name="TextBox 12">
            <a:extLst>
              <a:ext uri="{FF2B5EF4-FFF2-40B4-BE49-F238E27FC236}">
                <a16:creationId xmlns:a16="http://schemas.microsoft.com/office/drawing/2014/main" id="{900688A1-E44E-903B-B54F-2B9830F870A3}"/>
              </a:ext>
            </a:extLst>
          </p:cNvPr>
          <p:cNvSpPr txBox="1"/>
          <p:nvPr/>
        </p:nvSpPr>
        <p:spPr>
          <a:xfrm>
            <a:off x="-442790" y="145143"/>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chemeClr val="tx1">
                    <a:lumMod val="75000"/>
                  </a:schemeClr>
                </a:solidFill>
                <a:latin typeface="Calibri" panose="020F0502020204030204" pitchFamily="34" charset="0"/>
                <a:ea typeface="+mj-ea"/>
                <a:cs typeface="+mj-cs"/>
              </a:rPr>
              <a:t>Basic chart types </a:t>
            </a:r>
            <a:endParaRPr lang="en-US" sz="2800" dirty="0">
              <a:solidFill>
                <a:schemeClr val="tx1">
                  <a:lumMod val="75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5185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00688A1-E44E-903B-B54F-2B9830F870A3}"/>
              </a:ext>
            </a:extLst>
          </p:cNvPr>
          <p:cNvSpPr txBox="1"/>
          <p:nvPr/>
        </p:nvSpPr>
        <p:spPr>
          <a:xfrm>
            <a:off x="181324" y="222466"/>
            <a:ext cx="4996721" cy="523220"/>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2800" dirty="0">
                <a:solidFill>
                  <a:schemeClr val="tx1">
                    <a:lumMod val="75000"/>
                  </a:schemeClr>
                </a:solidFill>
                <a:latin typeface="Calibri" panose="020F0502020204030204" pitchFamily="34" charset="0"/>
                <a:ea typeface="+mj-ea"/>
                <a:cs typeface="+mj-cs"/>
              </a:rPr>
              <a:t>Selecting the right chart type</a:t>
            </a:r>
          </a:p>
        </p:txBody>
      </p:sp>
      <p:pic>
        <p:nvPicPr>
          <p:cNvPr id="4" name="Picture 2" descr="How to choose the right chart for your data">
            <a:extLst>
              <a:ext uri="{FF2B5EF4-FFF2-40B4-BE49-F238E27FC236}">
                <a16:creationId xmlns:a16="http://schemas.microsoft.com/office/drawing/2014/main" id="{611C2809-5C91-2125-0115-CB14E8E10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28" y="745686"/>
            <a:ext cx="11219543" cy="596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61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26A4-89FD-42EF-9138-CBDA7EF6D31C}"/>
              </a:ext>
            </a:extLst>
          </p:cNvPr>
          <p:cNvSpPr>
            <a:spLocks noGrp="1"/>
          </p:cNvSpPr>
          <p:nvPr>
            <p:ph type="title"/>
          </p:nvPr>
        </p:nvSpPr>
        <p:spPr/>
        <p:txBody>
          <a:bodyPr/>
          <a:lstStyle/>
          <a:p>
            <a:r>
              <a:rPr lang="en-US" dirty="0"/>
              <a:t>Model Lift Chart</a:t>
            </a:r>
          </a:p>
        </p:txBody>
      </p:sp>
      <p:sp>
        <p:nvSpPr>
          <p:cNvPr id="3" name="Slide Number Placeholder 2">
            <a:extLst>
              <a:ext uri="{FF2B5EF4-FFF2-40B4-BE49-F238E27FC236}">
                <a16:creationId xmlns:a16="http://schemas.microsoft.com/office/drawing/2014/main" id="{9C73B1CB-3C8C-4A46-A309-C8710CA06B55}"/>
              </a:ext>
            </a:extLst>
          </p:cNvPr>
          <p:cNvSpPr>
            <a:spLocks noGrp="1"/>
          </p:cNvSpPr>
          <p:nvPr>
            <p:ph type="sldNum" sz="quarter" idx="10"/>
          </p:nvPr>
        </p:nvSpPr>
        <p:spPr/>
        <p:txBody>
          <a:bodyPr/>
          <a:lstStyle/>
          <a:p>
            <a:fld id="{87E1C948-A344-491D-8DB0-86668A8521AB}" type="slidenum">
              <a:rPr lang="en-US" smtClean="0"/>
              <a:t>23</a:t>
            </a:fld>
            <a:endParaRPr lang="en-US"/>
          </a:p>
        </p:txBody>
      </p:sp>
      <p:graphicFrame>
        <p:nvGraphicFramePr>
          <p:cNvPr id="4" name="Chart 3">
            <a:extLst>
              <a:ext uri="{FF2B5EF4-FFF2-40B4-BE49-F238E27FC236}">
                <a16:creationId xmlns:a16="http://schemas.microsoft.com/office/drawing/2014/main" id="{0BD5BD61-69B2-4D9D-89A5-32DFD3337D8E}"/>
              </a:ext>
            </a:extLst>
          </p:cNvPr>
          <p:cNvGraphicFramePr>
            <a:graphicFrameLocks/>
          </p:cNvGraphicFramePr>
          <p:nvPr/>
        </p:nvGraphicFramePr>
        <p:xfrm>
          <a:off x="897466" y="1308629"/>
          <a:ext cx="10041467" cy="447675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C748FB07-319B-4DDD-B62A-B1CF3A572B8B}"/>
              </a:ext>
            </a:extLst>
          </p:cNvPr>
          <p:cNvSpPr/>
          <p:nvPr/>
        </p:nvSpPr>
        <p:spPr>
          <a:xfrm>
            <a:off x="3062796" y="2139518"/>
            <a:ext cx="577050" cy="3645861"/>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74911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ea typeface="+mj-ea"/>
                <a:cs typeface="+mj-cs"/>
              </a:rPr>
              <a:t>About Formatting</a:t>
            </a:r>
          </a:p>
        </p:txBody>
      </p:sp>
    </p:spTree>
    <p:extLst>
      <p:ext uri="{BB962C8B-B14F-4D97-AF65-F5344CB8AC3E}">
        <p14:creationId xmlns:p14="http://schemas.microsoft.com/office/powerpoint/2010/main" val="3328254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50C787-E850-42F2-BBE6-799346B1B52B}"/>
              </a:ext>
            </a:extLst>
          </p:cNvPr>
          <p:cNvSpPr txBox="1"/>
          <p:nvPr/>
        </p:nvSpPr>
        <p:spPr>
          <a:xfrm>
            <a:off x="568045" y="1358386"/>
            <a:ext cx="10504818" cy="2681232"/>
          </a:xfrm>
          <a:prstGeom prst="rect">
            <a:avLst/>
          </a:prstGeom>
          <a:noFill/>
        </p:spPr>
        <p:txBody>
          <a:bodyPr wrap="square" lIns="0" tIns="45720" rIns="91440" bIns="45720" rtlCol="0" anchor="t">
            <a:noAutofit/>
          </a:bodyPr>
          <a:lstStyle>
            <a:defPPr>
              <a:defRPr lang="en-US"/>
            </a:defPPr>
            <a:lvl1pPr fontAlgn="base">
              <a:spcBef>
                <a:spcPts val="800"/>
              </a:spcBef>
              <a:defRPr sz="1400">
                <a:solidFill>
                  <a:schemeClr val="tx2"/>
                </a:solidFill>
                <a:latin typeface="Proxima Nova Rg" panose="02000506030000020004" pitchFamily="2" charset="0"/>
                <a:ea typeface="Open Sans" charset="0"/>
                <a:cs typeface="Open Sans" charset="0"/>
              </a:defRPr>
            </a:lvl1pPr>
          </a:lstStyle>
          <a:p>
            <a:pPr marL="285750" indent="-285750" fontAlgn="auto">
              <a:spcBef>
                <a:spcPts val="1200"/>
              </a:spcBef>
              <a:buFont typeface="Arial" panose="020B0604020202020204" pitchFamily="34" charset="0"/>
              <a:buChar char="•"/>
              <a:defRPr/>
            </a:pPr>
            <a:r>
              <a:rPr lang="en-US" sz="1800" dirty="0">
                <a:solidFill>
                  <a:schemeClr val="tx1">
                    <a:lumMod val="75000"/>
                  </a:schemeClr>
                </a:solidFill>
                <a:latin typeface="Calibri" panose="020F0502020204030204" pitchFamily="34" charset="0"/>
                <a:ea typeface="Open Sans" panose="020B0606030504020204" pitchFamily="34" charset="0"/>
                <a:cs typeface="Calibri" panose="020F0502020204030204" pitchFamily="34" charset="0"/>
              </a:rPr>
              <a:t>Maintain uniform font for all  headings and all sub-headings across the presentation</a:t>
            </a:r>
          </a:p>
          <a:p>
            <a:pPr marL="285750" indent="-285750" fontAlgn="auto">
              <a:spcBef>
                <a:spcPts val="1200"/>
              </a:spcBef>
              <a:buFont typeface="Arial" panose="020B0604020202020204" pitchFamily="34" charset="0"/>
              <a:buChar char="•"/>
              <a:defRPr/>
            </a:pPr>
            <a:r>
              <a:rPr lang="en-US" sz="1800" dirty="0">
                <a:solidFill>
                  <a:schemeClr val="tx1">
                    <a:lumMod val="75000"/>
                  </a:schemeClr>
                </a:solidFill>
                <a:latin typeface="Calibri" panose="020F0502020204030204" pitchFamily="34" charset="0"/>
                <a:ea typeface="Open Sans" panose="020B0606030504020204" pitchFamily="34" charset="0"/>
                <a:cs typeface="Calibri" panose="020F0502020204030204" pitchFamily="34" charset="0"/>
              </a:rPr>
              <a:t>Calibri is a commonly used font. Only use bold when you want to highlight something.</a:t>
            </a:r>
            <a:endParaRPr lang="en-US" sz="1800" dirty="0">
              <a:solidFill>
                <a:schemeClr val="tx1">
                  <a:lumMod val="75000"/>
                </a:schemeClr>
              </a:solidFill>
              <a:latin typeface="Calibri" panose="020F0502020204030204" pitchFamily="34" charset="0"/>
              <a:cs typeface="Calibri" panose="020F0502020204030204" pitchFamily="34" charset="0"/>
            </a:endParaRPr>
          </a:p>
          <a:p>
            <a:pPr marL="285750" indent="-285750" fontAlgn="auto">
              <a:spcBef>
                <a:spcPts val="1200"/>
              </a:spcBef>
              <a:buFont typeface="Arial" panose="020B0604020202020204" pitchFamily="34" charset="0"/>
              <a:buChar char="•"/>
              <a:defRPr/>
            </a:pPr>
            <a:r>
              <a:rPr lang="en-US" sz="1800" dirty="0">
                <a:solidFill>
                  <a:schemeClr val="tx1">
                    <a:lumMod val="75000"/>
                  </a:schemeClr>
                </a:solidFill>
                <a:latin typeface="Calibri" panose="020F0502020204030204" pitchFamily="34" charset="0"/>
                <a:cs typeface="Calibri" panose="020F0502020204030204" pitchFamily="34" charset="0"/>
              </a:rPr>
              <a:t>Use Calibri Bold for section titles, all caps, and emphasis on stats. </a:t>
            </a:r>
          </a:p>
          <a:p>
            <a:pPr marL="285750" indent="-285750" fontAlgn="auto">
              <a:spcBef>
                <a:spcPts val="1200"/>
              </a:spcBef>
              <a:buFont typeface="Arial" panose="020B0604020202020204" pitchFamily="34" charset="0"/>
              <a:buChar char="•"/>
              <a:defRPr/>
            </a:pPr>
            <a:r>
              <a:rPr lang="en-US" sz="1800" dirty="0">
                <a:solidFill>
                  <a:schemeClr val="tx1">
                    <a:lumMod val="75000"/>
                  </a:schemeClr>
                </a:solidFill>
                <a:latin typeface="Calibri" panose="020F0502020204030204" pitchFamily="34" charset="0"/>
                <a:cs typeface="Calibri" panose="020F0502020204030204" pitchFamily="34" charset="0"/>
              </a:rPr>
              <a:t>The more important the information, the bigger the font.​</a:t>
            </a:r>
          </a:p>
          <a:p>
            <a:pPr marL="285750" indent="-285750" fontAlgn="auto">
              <a:spcBef>
                <a:spcPts val="1200"/>
              </a:spcBef>
              <a:buFont typeface="Arial" panose="020B0604020202020204" pitchFamily="34" charset="0"/>
              <a:buChar char="•"/>
              <a:defRPr/>
            </a:pPr>
            <a:r>
              <a:rPr lang="en-US" sz="1800" dirty="0">
                <a:solidFill>
                  <a:schemeClr val="tx1">
                    <a:lumMod val="75000"/>
                  </a:schemeClr>
                </a:solidFill>
                <a:latin typeface="Calibri" panose="020F0502020204030204" pitchFamily="34" charset="0"/>
                <a:cs typeface="Calibri" panose="020F0502020204030204" pitchFamily="34" charset="0"/>
              </a:rPr>
              <a:t>Place the most important data in the top left, with secondary data following it to the right and downwards.</a:t>
            </a:r>
          </a:p>
          <a:p>
            <a:pPr marL="285750" indent="-285750" fontAlgn="auto">
              <a:spcBef>
                <a:spcPts val="1200"/>
              </a:spcBef>
              <a:buFont typeface="Arial" panose="020B0604020202020204" pitchFamily="34" charset="0"/>
              <a:buChar char="•"/>
              <a:defRPr/>
            </a:pPr>
            <a:r>
              <a:rPr lang="en-US" sz="1800" dirty="0">
                <a:solidFill>
                  <a:schemeClr val="tx1">
                    <a:lumMod val="75000"/>
                  </a:schemeClr>
                </a:solidFill>
                <a:latin typeface="Calibri" panose="020F0502020204030204" pitchFamily="34" charset="0"/>
                <a:cs typeface="Calibri" panose="020F0502020204030204" pitchFamily="34" charset="0"/>
              </a:rPr>
              <a:t>Use simple and easily  recognizable icons and keep icon use consistent</a:t>
            </a:r>
          </a:p>
          <a:p>
            <a:pPr algn="l" rtl="0" fontAlgn="base"/>
            <a:r>
              <a:rPr lang="en-US" sz="1800" dirty="0">
                <a:latin typeface="Calibri" panose="020F0502020204030204" pitchFamily="34" charset="0"/>
                <a:cs typeface="Calibri" panose="020F0502020204030204" pitchFamily="34" charset="0"/>
              </a:rPr>
              <a:t> </a:t>
            </a:r>
          </a:p>
          <a:p>
            <a:pPr marL="285750" indent="-285750" fontAlgn="auto">
              <a:spcBef>
                <a:spcPts val="1200"/>
              </a:spcBef>
              <a:buFont typeface="Arial" panose="020B0604020202020204" pitchFamily="34" charset="0"/>
              <a:buChar char="•"/>
              <a:defRPr/>
            </a:pPr>
            <a:endParaRPr lang="en-US" sz="1800" dirty="0">
              <a:latin typeface="Calibri" panose="020F0502020204030204" pitchFamily="34" charset="0"/>
              <a:cs typeface="Calibri" panose="020F0502020204030204" pitchFamily="34" charset="0"/>
            </a:endParaRPr>
          </a:p>
        </p:txBody>
      </p:sp>
      <p:sp>
        <p:nvSpPr>
          <p:cNvPr id="24" name="Title 4">
            <a:extLst>
              <a:ext uri="{FF2B5EF4-FFF2-40B4-BE49-F238E27FC236}">
                <a16:creationId xmlns:a16="http://schemas.microsoft.com/office/drawing/2014/main" id="{4E71D095-043F-44F2-AD6D-29F398E3B69D}"/>
              </a:ext>
            </a:extLst>
          </p:cNvPr>
          <p:cNvSpPr txBox="1">
            <a:spLocks/>
          </p:cNvSpPr>
          <p:nvPr/>
        </p:nvSpPr>
        <p:spPr>
          <a:xfrm>
            <a:off x="439998" y="771311"/>
            <a:ext cx="10504818" cy="321734"/>
          </a:xfrm>
          <a:prstGeom prst="rect">
            <a:avLst/>
          </a:prstGeom>
        </p:spPr>
        <p:txBody>
          <a:bodyPr/>
          <a:lst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a:lstStyle>
          <a:p>
            <a:r>
              <a:rPr lang="en-US" sz="2000" b="0" dirty="0">
                <a:latin typeface="+mj-lt"/>
              </a:rPr>
              <a:t>Typography</a:t>
            </a:r>
          </a:p>
        </p:txBody>
      </p:sp>
      <p:sp>
        <p:nvSpPr>
          <p:cNvPr id="28" name="TextBox 27">
            <a:extLst>
              <a:ext uri="{FF2B5EF4-FFF2-40B4-BE49-F238E27FC236}">
                <a16:creationId xmlns:a16="http://schemas.microsoft.com/office/drawing/2014/main" id="{1B7A6B43-9C3D-721A-4074-DEFB4DE4575B}"/>
              </a:ext>
            </a:extLst>
          </p:cNvPr>
          <p:cNvSpPr txBox="1"/>
          <p:nvPr/>
        </p:nvSpPr>
        <p:spPr>
          <a:xfrm>
            <a:off x="-1080574" y="12825"/>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rgbClr val="4A498E"/>
                </a:solidFill>
                <a:latin typeface="Calibri" panose="020F0502020204030204" pitchFamily="34" charset="0"/>
                <a:ea typeface="+mj-ea"/>
                <a:cs typeface="+mj-cs"/>
              </a:rPr>
              <a:t>Formatting</a:t>
            </a:r>
          </a:p>
        </p:txBody>
      </p:sp>
      <p:sp>
        <p:nvSpPr>
          <p:cNvPr id="32" name="Title 4">
            <a:extLst>
              <a:ext uri="{FF2B5EF4-FFF2-40B4-BE49-F238E27FC236}">
                <a16:creationId xmlns:a16="http://schemas.microsoft.com/office/drawing/2014/main" id="{223192A0-78A7-6CCB-2562-60BCB1D638A3}"/>
              </a:ext>
            </a:extLst>
          </p:cNvPr>
          <p:cNvSpPr txBox="1">
            <a:spLocks/>
          </p:cNvSpPr>
          <p:nvPr/>
        </p:nvSpPr>
        <p:spPr>
          <a:xfrm>
            <a:off x="439997" y="4033834"/>
            <a:ext cx="10504818" cy="321734"/>
          </a:xfrm>
          <a:prstGeom prst="rect">
            <a:avLst/>
          </a:prstGeom>
        </p:spPr>
        <p:txBody>
          <a:bodyPr/>
          <a:lst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a:lstStyle>
          <a:p>
            <a:r>
              <a:rPr lang="en-US" sz="2000" b="0" dirty="0">
                <a:latin typeface="+mj-lt"/>
              </a:rPr>
              <a:t>Numbers</a:t>
            </a:r>
          </a:p>
        </p:txBody>
      </p:sp>
      <p:sp>
        <p:nvSpPr>
          <p:cNvPr id="33" name="TextBox 32">
            <a:extLst>
              <a:ext uri="{FF2B5EF4-FFF2-40B4-BE49-F238E27FC236}">
                <a16:creationId xmlns:a16="http://schemas.microsoft.com/office/drawing/2014/main" id="{E11A4050-7A9F-0CA4-C69D-44CCBB13593A}"/>
              </a:ext>
            </a:extLst>
          </p:cNvPr>
          <p:cNvSpPr txBox="1"/>
          <p:nvPr/>
        </p:nvSpPr>
        <p:spPr>
          <a:xfrm>
            <a:off x="568045" y="4656925"/>
            <a:ext cx="10248721" cy="1044992"/>
          </a:xfrm>
          <a:prstGeom prst="rect">
            <a:avLst/>
          </a:prstGeom>
          <a:noFill/>
        </p:spPr>
        <p:txBody>
          <a:bodyPr wrap="square" lIns="0" tIns="0" rIns="0" bIns="0" rtlCol="0" anchor="t">
            <a:noAutofit/>
          </a:bodyPr>
          <a:lstStyle/>
          <a:p>
            <a:pPr marL="285750" indent="-285750">
              <a:spcBef>
                <a:spcPts val="1200"/>
              </a:spcBef>
              <a:buFont typeface="Arial" panose="020B0604020202020204" pitchFamily="34" charset="0"/>
              <a:buChar char="•"/>
              <a:defRPr/>
            </a:pPr>
            <a:r>
              <a:rPr lang="en-IN" dirty="0">
                <a:solidFill>
                  <a:schemeClr val="tx1">
                    <a:lumMod val="75000"/>
                  </a:schemeClr>
                </a:solidFill>
                <a:latin typeface="Calibri" panose="020F0502020204030204" pitchFamily="34" charset="0"/>
                <a:ea typeface="Open Sans" panose="020B0606030504020204" pitchFamily="34" charset="0"/>
                <a:cs typeface="Calibri" panose="020F0502020204030204" pitchFamily="34" charset="0"/>
              </a:rPr>
              <a:t>Numbers should be in the client currency representation(mostly US dollar) .Ex: $10,302,321</a:t>
            </a:r>
          </a:p>
          <a:p>
            <a:pPr marL="285750" indent="-285750">
              <a:spcBef>
                <a:spcPts val="1200"/>
              </a:spcBef>
              <a:buFont typeface="Arial" panose="020B0604020202020204" pitchFamily="34" charset="0"/>
              <a:buChar char="•"/>
              <a:defRPr/>
            </a:pPr>
            <a:r>
              <a:rPr lang="en-IN" dirty="0">
                <a:solidFill>
                  <a:schemeClr val="tx1">
                    <a:lumMod val="75000"/>
                  </a:schemeClr>
                </a:solidFill>
                <a:latin typeface="Calibri" panose="020F0502020204030204" pitchFamily="34" charset="0"/>
                <a:ea typeface="Open Sans" panose="020B0606030504020204" pitchFamily="34" charset="0"/>
                <a:cs typeface="Calibri" panose="020F0502020204030204" pitchFamily="34" charset="0"/>
              </a:rPr>
              <a:t>Try to provide numbers in more readable way. Ex: $10.3M instead of $10,302,321</a:t>
            </a:r>
          </a:p>
          <a:p>
            <a:pPr marL="285750" indent="-285750">
              <a:spcBef>
                <a:spcPts val="1200"/>
              </a:spcBef>
              <a:buFont typeface="Arial" panose="020B0604020202020204" pitchFamily="34" charset="0"/>
              <a:buChar char="•"/>
              <a:defRPr/>
            </a:pPr>
            <a:r>
              <a:rPr lang="en-IN" dirty="0">
                <a:solidFill>
                  <a:schemeClr val="tx1">
                    <a:lumMod val="75000"/>
                  </a:schemeClr>
                </a:solidFill>
                <a:latin typeface="Calibri" panose="020F0502020204030204" pitchFamily="34" charset="0"/>
                <a:ea typeface="Open Sans" panose="020B0606030504020204" pitchFamily="34" charset="0"/>
                <a:cs typeface="Calibri" panose="020F0502020204030204" pitchFamily="34" charset="0"/>
              </a:rPr>
              <a:t>Provide the information in percentages instead of numbers wherever it is possible</a:t>
            </a:r>
          </a:p>
          <a:p>
            <a:pPr marL="285750" indent="-285750" algn="l">
              <a:spcBef>
                <a:spcPts val="0"/>
              </a:spcBef>
              <a:buFont typeface="Arial" panose="020B0604020202020204" pitchFamily="34" charset="0"/>
              <a:buChar char="•"/>
            </a:pPr>
            <a:endParaRPr lang="en-IN" spc="-50" dirty="0">
              <a:solidFill>
                <a:schemeClr val="tx2"/>
              </a:solidFill>
              <a:latin typeface="Calibri" panose="020F0502020204030204" pitchFamily="34" charset="0"/>
              <a:cs typeface="Segoe UI"/>
            </a:endParaRPr>
          </a:p>
        </p:txBody>
      </p:sp>
    </p:spTree>
    <p:extLst>
      <p:ext uri="{BB962C8B-B14F-4D97-AF65-F5344CB8AC3E}">
        <p14:creationId xmlns:p14="http://schemas.microsoft.com/office/powerpoint/2010/main" val="272310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FD6ABADF-9F9A-4087-BF7A-D382D8423E11}"/>
              </a:ext>
            </a:extLst>
          </p:cNvPr>
          <p:cNvSpPr txBox="1">
            <a:spLocks/>
          </p:cNvSpPr>
          <p:nvPr/>
        </p:nvSpPr>
        <p:spPr>
          <a:xfrm>
            <a:off x="658452" y="695507"/>
            <a:ext cx="10515600" cy="321734"/>
          </a:xfrm>
          <a:prstGeom prst="rect">
            <a:avLst/>
          </a:prstGeom>
        </p:spPr>
        <p:txBody>
          <a:bodyPr wrap="square" lIns="0" tIns="0"/>
          <a:lstStyle>
            <a:lvl1pPr algn="l" defTabSz="914400" rtl="0" eaLnBrk="1" latinLnBrk="0" hangingPunct="1">
              <a:lnSpc>
                <a:spcPct val="90000"/>
              </a:lnSpc>
              <a:spcBef>
                <a:spcPct val="0"/>
              </a:spcBef>
              <a:buNone/>
              <a:defRPr sz="2400" b="0" i="0" kern="1200" spc="0" baseline="0">
                <a:solidFill>
                  <a:srgbClr val="000000"/>
                </a:solidFill>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Calibri" panose="020F0502020204030204" pitchFamily="34" charset="0"/>
                <a:ea typeface="+mj-ea"/>
                <a:cs typeface="Calibri" panose="020F0502020204030204" pitchFamily="34" charset="0"/>
              </a:rPr>
              <a:t>Color guidance</a:t>
            </a:r>
          </a:p>
        </p:txBody>
      </p:sp>
      <p:sp>
        <p:nvSpPr>
          <p:cNvPr id="52" name="TextBox 51">
            <a:extLst>
              <a:ext uri="{FF2B5EF4-FFF2-40B4-BE49-F238E27FC236}">
                <a16:creationId xmlns:a16="http://schemas.microsoft.com/office/drawing/2014/main" id="{B41833CB-46B7-4DBD-9C6A-F16EBE6183EA}"/>
              </a:ext>
            </a:extLst>
          </p:cNvPr>
          <p:cNvSpPr txBox="1"/>
          <p:nvPr/>
        </p:nvSpPr>
        <p:spPr>
          <a:xfrm>
            <a:off x="649356" y="1626445"/>
            <a:ext cx="3614306" cy="4015230"/>
          </a:xfrm>
          <a:prstGeom prst="rect">
            <a:avLst/>
          </a:prstGeom>
          <a:noFill/>
        </p:spPr>
        <p:txBody>
          <a:bodyPr wrap="square" lIns="0" tIns="45720" rIns="91440" bIns="45720" rtlCol="0" anchor="t">
            <a:noAutofit/>
          </a:bodyPr>
          <a:lstStyle>
            <a:defPPr>
              <a:defRPr lang="en-US"/>
            </a:defPPr>
            <a:lvl1pPr fontAlgn="base">
              <a:spcBef>
                <a:spcPts val="800"/>
              </a:spcBef>
              <a:defRPr sz="1400">
                <a:solidFill>
                  <a:schemeClr val="tx2"/>
                </a:solidFill>
                <a:latin typeface="Proxima Nova Rg" panose="02000506030000020004" pitchFamily="2" charset="0"/>
                <a:ea typeface="Open Sans" charset="0"/>
                <a:cs typeface="Open Sans" charset="0"/>
              </a:defRPr>
            </a:lvl1pPr>
          </a:lstStyle>
          <a:p>
            <a:pPr marL="285750" indent="-285750" fontAlgn="auto">
              <a:spcBef>
                <a:spcPts val="1200"/>
              </a:spcBef>
              <a:buFont typeface="Arial" panose="020B0604020202020204" pitchFamily="34" charset="0"/>
              <a:buChar char="•"/>
              <a:defRPr/>
            </a:pPr>
            <a:r>
              <a:rPr lang="en-US" sz="1800" dirty="0">
                <a:solidFill>
                  <a:srgbClr val="000000"/>
                </a:solidFill>
                <a:latin typeface="Calibri" panose="020F0502020204030204" pitchFamily="34" charset="0"/>
                <a:ea typeface="Open Sans" panose="020B0606030504020204" pitchFamily="34" charset="0"/>
                <a:cs typeface="Calibri" panose="020F0502020204030204" pitchFamily="34" charset="0"/>
              </a:rPr>
              <a:t>Color balance heavy on the two primary brandcolors, and white. </a:t>
            </a:r>
          </a:p>
          <a:p>
            <a:pPr marL="285750" indent="-285750" fontAlgn="auto">
              <a:spcBef>
                <a:spcPts val="1200"/>
              </a:spcBef>
              <a:buFont typeface="Arial" panose="020B0604020202020204" pitchFamily="34" charset="0"/>
              <a:buChar char="•"/>
              <a:defRPr/>
            </a:pPr>
            <a:r>
              <a:rPr lang="en-US" sz="1800" dirty="0">
                <a:solidFill>
                  <a:srgbClr val="000000"/>
                </a:solidFill>
                <a:latin typeface="Calibri" panose="020F0502020204030204" pitchFamily="34" charset="0"/>
                <a:ea typeface="Open Sans" panose="020B0606030504020204" pitchFamily="34" charset="0"/>
                <a:cs typeface="Calibri" panose="020F0502020204030204" pitchFamily="34" charset="0"/>
              </a:rPr>
              <a:t>Overall, a lighter approach on slideware is used, with heavier colors or photos reserved for covers and interstitial slides.</a:t>
            </a:r>
          </a:p>
          <a:p>
            <a:pPr marL="285750" indent="-285750" fontAlgn="auto">
              <a:spcBef>
                <a:spcPts val="1200"/>
              </a:spcBef>
              <a:buFont typeface="Arial" panose="020B0604020202020204" pitchFamily="34" charset="0"/>
              <a:buChar char="•"/>
              <a:defRPr/>
            </a:pPr>
            <a:r>
              <a:rPr lang="en-US" sz="1800" dirty="0">
                <a:solidFill>
                  <a:srgbClr val="000000"/>
                </a:solidFill>
                <a:latin typeface="Calibri" panose="020F0502020204030204" pitchFamily="34" charset="0"/>
                <a:ea typeface="Open Sans" panose="020B0606030504020204" pitchFamily="34" charset="0"/>
                <a:cs typeface="Calibri" panose="020F0502020204030204" pitchFamily="34" charset="0"/>
              </a:rPr>
              <a:t>Large fields and backgrounds are white or light gray. Highlight colors are used sparingly, and for attention calling.</a:t>
            </a:r>
          </a:p>
          <a:p>
            <a:pPr marL="285750" indent="-285750" fontAlgn="auto">
              <a:spcBef>
                <a:spcPts val="1200"/>
              </a:spcBef>
              <a:buFont typeface="Arial" panose="020B0604020202020204" pitchFamily="34" charset="0"/>
              <a:buChar char="•"/>
              <a:defRPr/>
            </a:pPr>
            <a:r>
              <a:rPr lang="en-US" sz="1800" dirty="0">
                <a:solidFill>
                  <a:srgbClr val="000000"/>
                </a:solidFill>
                <a:latin typeface="Calibri" panose="020F0502020204030204" pitchFamily="34" charset="0"/>
                <a:ea typeface="Open Sans" panose="020B0606030504020204" pitchFamily="34" charset="0"/>
                <a:cs typeface="Calibri" panose="020F0502020204030204" pitchFamily="34" charset="0"/>
              </a:rPr>
              <a:t>Two icon approaches are used: Colored outlines, or white on colored fields.</a:t>
            </a:r>
          </a:p>
        </p:txBody>
      </p:sp>
      <p:sp>
        <p:nvSpPr>
          <p:cNvPr id="53" name="Rectangle 52">
            <a:extLst>
              <a:ext uri="{FF2B5EF4-FFF2-40B4-BE49-F238E27FC236}">
                <a16:creationId xmlns:a16="http://schemas.microsoft.com/office/drawing/2014/main" id="{4707C110-72CC-4AFD-8F79-4CB6BB666CD0}"/>
              </a:ext>
            </a:extLst>
          </p:cNvPr>
          <p:cNvSpPr/>
          <p:nvPr/>
        </p:nvSpPr>
        <p:spPr>
          <a:xfrm>
            <a:off x="10736455" y="2142544"/>
            <a:ext cx="760562" cy="2208362"/>
          </a:xfrm>
          <a:prstGeom prst="rect">
            <a:avLst/>
          </a:prstGeom>
          <a:solidFill>
            <a:srgbClr val="739FAF"/>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54F6E"/>
                </a:solidFill>
                <a:effectLst/>
                <a:uLnTx/>
                <a:uFillTx/>
                <a:latin typeface="Calibri" panose="020F0502020204030204"/>
                <a:ea typeface="+mn-ea"/>
                <a:cs typeface="Calibri" panose="020F0502020204030204" pitchFamily="34" charset="0"/>
              </a:rPr>
              <a:t>#ecf3f5</a:t>
            </a:r>
          </a:p>
        </p:txBody>
      </p:sp>
      <p:sp>
        <p:nvSpPr>
          <p:cNvPr id="54" name="Rectangle 53">
            <a:extLst>
              <a:ext uri="{FF2B5EF4-FFF2-40B4-BE49-F238E27FC236}">
                <a16:creationId xmlns:a16="http://schemas.microsoft.com/office/drawing/2014/main" id="{148039B5-FA43-4A25-8F18-55BDA3EE3C0A}"/>
              </a:ext>
            </a:extLst>
          </p:cNvPr>
          <p:cNvSpPr/>
          <p:nvPr/>
        </p:nvSpPr>
        <p:spPr>
          <a:xfrm>
            <a:off x="10736455" y="4507620"/>
            <a:ext cx="760562" cy="769188"/>
          </a:xfrm>
          <a:prstGeom prst="rect">
            <a:avLst/>
          </a:prstGeom>
          <a:solidFill>
            <a:srgbClr val="D5F5F7"/>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54F6E"/>
                </a:solidFill>
                <a:effectLst/>
                <a:uLnTx/>
                <a:uFillTx/>
                <a:latin typeface="Calibri" panose="020F0502020204030204"/>
                <a:ea typeface="+mn-ea"/>
                <a:cs typeface="Calibri" panose="020F0502020204030204" pitchFamily="34" charset="0"/>
              </a:rPr>
              <a:t>#D5F5F7</a:t>
            </a:r>
          </a:p>
        </p:txBody>
      </p:sp>
      <p:sp>
        <p:nvSpPr>
          <p:cNvPr id="55" name="Rectangle 54">
            <a:extLst>
              <a:ext uri="{FF2B5EF4-FFF2-40B4-BE49-F238E27FC236}">
                <a16:creationId xmlns:a16="http://schemas.microsoft.com/office/drawing/2014/main" id="{C5256A71-1FBB-48B8-ADE8-0439DE7410F7}"/>
              </a:ext>
            </a:extLst>
          </p:cNvPr>
          <p:cNvSpPr/>
          <p:nvPr/>
        </p:nvSpPr>
        <p:spPr>
          <a:xfrm>
            <a:off x="5076091" y="2142544"/>
            <a:ext cx="2208362" cy="2208362"/>
          </a:xfrm>
          <a:prstGeom prst="rect">
            <a:avLst/>
          </a:prstGeom>
          <a:solidFill>
            <a:srgbClr val="2E2E7B"/>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mn-ea"/>
                <a:cs typeface="Calibri" panose="020F0502020204030204" pitchFamily="34" charset="0"/>
              </a:rPr>
              <a:t>#2e2e7b</a:t>
            </a:r>
          </a:p>
        </p:txBody>
      </p:sp>
      <p:sp>
        <p:nvSpPr>
          <p:cNvPr id="56" name="Rectangle 55">
            <a:extLst>
              <a:ext uri="{FF2B5EF4-FFF2-40B4-BE49-F238E27FC236}">
                <a16:creationId xmlns:a16="http://schemas.microsoft.com/office/drawing/2014/main" id="{019C6192-0F63-4242-911E-8222777431CD}"/>
              </a:ext>
            </a:extLst>
          </p:cNvPr>
          <p:cNvSpPr/>
          <p:nvPr/>
        </p:nvSpPr>
        <p:spPr>
          <a:xfrm>
            <a:off x="5076091" y="4507620"/>
            <a:ext cx="2208362" cy="769188"/>
          </a:xfrm>
          <a:prstGeom prst="rect">
            <a:avLst/>
          </a:prstGeom>
          <a:solidFill>
            <a:srgbClr val="B5B5F1"/>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54F6E"/>
                </a:solidFill>
                <a:effectLst/>
                <a:uLnTx/>
                <a:uFillTx/>
                <a:latin typeface="Calibri" panose="020F0502020204030204"/>
                <a:ea typeface="+mn-ea"/>
                <a:cs typeface="Calibri" panose="020F0502020204030204" pitchFamily="34" charset="0"/>
              </a:rPr>
              <a:t>#B5B5F1</a:t>
            </a:r>
          </a:p>
        </p:txBody>
      </p:sp>
      <p:sp>
        <p:nvSpPr>
          <p:cNvPr id="57" name="Rectangle 56">
            <a:extLst>
              <a:ext uri="{FF2B5EF4-FFF2-40B4-BE49-F238E27FC236}">
                <a16:creationId xmlns:a16="http://schemas.microsoft.com/office/drawing/2014/main" id="{DA87093B-0E1D-4C09-B311-AA952FA27CB0}"/>
              </a:ext>
            </a:extLst>
          </p:cNvPr>
          <p:cNvSpPr/>
          <p:nvPr/>
        </p:nvSpPr>
        <p:spPr>
          <a:xfrm>
            <a:off x="9814867" y="2142544"/>
            <a:ext cx="760562" cy="2208362"/>
          </a:xfrm>
          <a:prstGeom prst="rect">
            <a:avLst/>
          </a:prstGeom>
          <a:solidFill>
            <a:srgbClr val="11B7BF"/>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mn-ea"/>
                <a:cs typeface="Calibri" panose="020F0502020204030204" pitchFamily="34" charset="0"/>
              </a:rPr>
              <a:t>#11B7BF</a:t>
            </a:r>
          </a:p>
        </p:txBody>
      </p:sp>
      <p:sp>
        <p:nvSpPr>
          <p:cNvPr id="58" name="Rectangle 57">
            <a:extLst>
              <a:ext uri="{FF2B5EF4-FFF2-40B4-BE49-F238E27FC236}">
                <a16:creationId xmlns:a16="http://schemas.microsoft.com/office/drawing/2014/main" id="{D589697D-9E80-4C43-8CF5-3CB35FD91957}"/>
              </a:ext>
            </a:extLst>
          </p:cNvPr>
          <p:cNvSpPr/>
          <p:nvPr/>
        </p:nvSpPr>
        <p:spPr>
          <a:xfrm>
            <a:off x="9814867" y="4507620"/>
            <a:ext cx="760562" cy="769188"/>
          </a:xfrm>
          <a:prstGeom prst="rect">
            <a:avLst/>
          </a:prstGeom>
          <a:solidFill>
            <a:srgbClr val="9EF8E5"/>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54F6E"/>
                </a:solidFill>
                <a:effectLst/>
                <a:uLnTx/>
                <a:uFillTx/>
                <a:latin typeface="Calibri" panose="020F0502020204030204"/>
                <a:ea typeface="+mn-ea"/>
                <a:cs typeface="Calibri" panose="020F0502020204030204" pitchFamily="34" charset="0"/>
              </a:rPr>
              <a:t>#9EF8E5</a:t>
            </a:r>
          </a:p>
        </p:txBody>
      </p:sp>
      <p:sp>
        <p:nvSpPr>
          <p:cNvPr id="59" name="TextBox 58">
            <a:extLst>
              <a:ext uri="{FF2B5EF4-FFF2-40B4-BE49-F238E27FC236}">
                <a16:creationId xmlns:a16="http://schemas.microsoft.com/office/drawing/2014/main" id="{52826CA9-A550-423B-B0D9-BCA6834950E6}"/>
              </a:ext>
            </a:extLst>
          </p:cNvPr>
          <p:cNvSpPr txBox="1"/>
          <p:nvPr/>
        </p:nvSpPr>
        <p:spPr>
          <a:xfrm>
            <a:off x="5897676" y="1360905"/>
            <a:ext cx="2846717" cy="379562"/>
          </a:xfrm>
          <a:prstGeom prst="rect">
            <a:avLst/>
          </a:prstGeom>
          <a:noFill/>
        </p:spPr>
        <p:txBody>
          <a:bodyPr wrap="none" lIns="0" tIns="0" rIns="0" bIns="0" rtlCol="0" anchor="t">
            <a:noAutofit/>
          </a:bodyPr>
          <a:lstStyle/>
          <a:p>
            <a:pPr algn="ctr"/>
            <a:r>
              <a:rPr lang="en-US" sz="2000" i="1" spc="-50">
                <a:solidFill>
                  <a:srgbClr val="FFFFFF">
                    <a:lumMod val="50000"/>
                  </a:srgbClr>
                </a:solidFill>
                <a:cs typeface="Segoe UI"/>
              </a:rPr>
              <a:t>Heavily used</a:t>
            </a:r>
          </a:p>
        </p:txBody>
      </p:sp>
      <p:sp>
        <p:nvSpPr>
          <p:cNvPr id="60" name="TextBox 59">
            <a:extLst>
              <a:ext uri="{FF2B5EF4-FFF2-40B4-BE49-F238E27FC236}">
                <a16:creationId xmlns:a16="http://schemas.microsoft.com/office/drawing/2014/main" id="{B838F7F1-4825-45F8-9547-DDB21AE7E484}"/>
              </a:ext>
            </a:extLst>
          </p:cNvPr>
          <p:cNvSpPr txBox="1"/>
          <p:nvPr/>
        </p:nvSpPr>
        <p:spPr>
          <a:xfrm>
            <a:off x="9149196" y="1360905"/>
            <a:ext cx="2846717" cy="379562"/>
          </a:xfrm>
          <a:prstGeom prst="rect">
            <a:avLst/>
          </a:prstGeom>
          <a:noFill/>
        </p:spPr>
        <p:txBody>
          <a:bodyPr wrap="none" lIns="0" tIns="0" rIns="0" bIns="0" rtlCol="0" anchor="t">
            <a:noAutofit/>
          </a:bodyPr>
          <a:lstStyle/>
          <a:p>
            <a:pPr algn="ctr"/>
            <a:r>
              <a:rPr lang="en-US" sz="2000" i="1" spc="-50">
                <a:solidFill>
                  <a:srgbClr val="FFFFFF">
                    <a:lumMod val="50000"/>
                  </a:srgbClr>
                </a:solidFill>
                <a:cs typeface="Segoe UI"/>
              </a:rPr>
              <a:t>Sparingly used</a:t>
            </a:r>
          </a:p>
        </p:txBody>
      </p:sp>
      <p:sp>
        <p:nvSpPr>
          <p:cNvPr id="61" name="Left Bracket 60">
            <a:extLst>
              <a:ext uri="{FF2B5EF4-FFF2-40B4-BE49-F238E27FC236}">
                <a16:creationId xmlns:a16="http://schemas.microsoft.com/office/drawing/2014/main" id="{5467F97C-A5D1-4418-84F7-7A049B2D0D84}"/>
              </a:ext>
            </a:extLst>
          </p:cNvPr>
          <p:cNvSpPr/>
          <p:nvPr/>
        </p:nvSpPr>
        <p:spPr>
          <a:xfrm rot="5400000">
            <a:off x="7239837" y="-362310"/>
            <a:ext cx="174045" cy="4383737"/>
          </a:xfrm>
          <a:prstGeom prst="leftBracket">
            <a:avLst>
              <a:gd name="adj" fmla="val 96795"/>
            </a:avLst>
          </a:prstGeom>
          <a:no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2E7B"/>
              </a:solidFill>
              <a:effectLst/>
              <a:uLnTx/>
              <a:uFillTx/>
              <a:latin typeface="Calibri" panose="020F0502020204030204"/>
              <a:ea typeface="+mn-ea"/>
              <a:cs typeface="+mn-cs"/>
            </a:endParaRPr>
          </a:p>
        </p:txBody>
      </p:sp>
      <p:sp>
        <p:nvSpPr>
          <p:cNvPr id="62" name="Left Bracket 61">
            <a:extLst>
              <a:ext uri="{FF2B5EF4-FFF2-40B4-BE49-F238E27FC236}">
                <a16:creationId xmlns:a16="http://schemas.microsoft.com/office/drawing/2014/main" id="{A19C650B-4996-44EA-969D-7E7EA5A3830E}"/>
              </a:ext>
            </a:extLst>
          </p:cNvPr>
          <p:cNvSpPr/>
          <p:nvPr/>
        </p:nvSpPr>
        <p:spPr>
          <a:xfrm rot="5400000">
            <a:off x="10541228" y="1078480"/>
            <a:ext cx="166731" cy="1494843"/>
          </a:xfrm>
          <a:prstGeom prst="leftBracket">
            <a:avLst>
              <a:gd name="adj" fmla="val 96795"/>
            </a:avLst>
          </a:prstGeom>
          <a:no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2E7B"/>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42FCEED0-01BE-47DE-A236-DB1CC19C0ECC}"/>
              </a:ext>
            </a:extLst>
          </p:cNvPr>
          <p:cNvSpPr/>
          <p:nvPr/>
        </p:nvSpPr>
        <p:spPr>
          <a:xfrm>
            <a:off x="4424688" y="3122739"/>
            <a:ext cx="519694" cy="276999"/>
          </a:xfrm>
          <a:prstGeom prst="rect">
            <a:avLst/>
          </a:prstGeom>
        </p:spPr>
        <p:txBody>
          <a:bodyPr wrap="none">
            <a:spAutoFit/>
          </a:bodyPr>
          <a:lstStyle/>
          <a:p>
            <a:r>
              <a:rPr lang="en-US" sz="1200" b="1">
                <a:solidFill>
                  <a:srgbClr val="2E2E7B"/>
                </a:solidFill>
                <a:cs typeface="Calibri" panose="020F0502020204030204" pitchFamily="34" charset="0"/>
              </a:rPr>
              <a:t>HEX: </a:t>
            </a:r>
            <a:endParaRPr lang="en-US" b="1">
              <a:solidFill>
                <a:srgbClr val="2E2E7B"/>
              </a:solidFill>
              <a:cs typeface="Calibri" panose="020F0502020204030204" pitchFamily="34" charset="0"/>
            </a:endParaRPr>
          </a:p>
        </p:txBody>
      </p:sp>
      <p:sp>
        <p:nvSpPr>
          <p:cNvPr id="64" name="Rectangle 63">
            <a:extLst>
              <a:ext uri="{FF2B5EF4-FFF2-40B4-BE49-F238E27FC236}">
                <a16:creationId xmlns:a16="http://schemas.microsoft.com/office/drawing/2014/main" id="{E8064418-6BEB-4A42-B24F-C4F522256A32}"/>
              </a:ext>
            </a:extLst>
          </p:cNvPr>
          <p:cNvSpPr/>
          <p:nvPr/>
        </p:nvSpPr>
        <p:spPr>
          <a:xfrm>
            <a:off x="4449947" y="4768228"/>
            <a:ext cx="519694" cy="276999"/>
          </a:xfrm>
          <a:prstGeom prst="rect">
            <a:avLst/>
          </a:prstGeom>
        </p:spPr>
        <p:txBody>
          <a:bodyPr wrap="none">
            <a:spAutoFit/>
          </a:bodyPr>
          <a:lstStyle/>
          <a:p>
            <a:r>
              <a:rPr lang="en-US" sz="1200" b="1">
                <a:solidFill>
                  <a:srgbClr val="2E2E7B"/>
                </a:solidFill>
                <a:cs typeface="Calibri" panose="020F0502020204030204" pitchFamily="34" charset="0"/>
              </a:rPr>
              <a:t>HEX: </a:t>
            </a:r>
            <a:endParaRPr lang="en-US" b="1">
              <a:solidFill>
                <a:srgbClr val="2E2E7B"/>
              </a:solidFill>
              <a:cs typeface="Calibri" panose="020F0502020204030204" pitchFamily="34" charset="0"/>
            </a:endParaRPr>
          </a:p>
        </p:txBody>
      </p:sp>
      <p:sp>
        <p:nvSpPr>
          <p:cNvPr id="65" name="Rectangle 64">
            <a:extLst>
              <a:ext uri="{FF2B5EF4-FFF2-40B4-BE49-F238E27FC236}">
                <a16:creationId xmlns:a16="http://schemas.microsoft.com/office/drawing/2014/main" id="{714C3893-6A2A-4103-96C5-77553F416843}"/>
              </a:ext>
            </a:extLst>
          </p:cNvPr>
          <p:cNvSpPr/>
          <p:nvPr/>
        </p:nvSpPr>
        <p:spPr>
          <a:xfrm>
            <a:off x="7445479" y="2142544"/>
            <a:ext cx="2208362" cy="2208362"/>
          </a:xfrm>
          <a:prstGeom prst="rect">
            <a:avLst/>
          </a:prstGeom>
          <a:solidFill>
            <a:srgbClr val="1F95D9"/>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mn-ea"/>
                <a:cs typeface="Calibri" panose="020F0502020204030204" pitchFamily="34" charset="0"/>
              </a:rPr>
              <a:t>#1f95d9</a:t>
            </a:r>
          </a:p>
        </p:txBody>
      </p:sp>
      <p:sp>
        <p:nvSpPr>
          <p:cNvPr id="66" name="Rectangle 65">
            <a:extLst>
              <a:ext uri="{FF2B5EF4-FFF2-40B4-BE49-F238E27FC236}">
                <a16:creationId xmlns:a16="http://schemas.microsoft.com/office/drawing/2014/main" id="{262B24A4-CF13-4080-9784-6DADD7E77A5E}"/>
              </a:ext>
            </a:extLst>
          </p:cNvPr>
          <p:cNvSpPr/>
          <p:nvPr/>
        </p:nvSpPr>
        <p:spPr>
          <a:xfrm>
            <a:off x="7445479" y="4507620"/>
            <a:ext cx="2208362" cy="769188"/>
          </a:xfrm>
          <a:prstGeom prst="rect">
            <a:avLst/>
          </a:prstGeom>
          <a:solidFill>
            <a:srgbClr val="D5EFF9"/>
          </a:solidFill>
          <a:ln w="25400" cap="flat" cmpd="sng" algn="ctr">
            <a:solidFill>
              <a:srgbClr val="FFFFFF">
                <a:lumMod val="8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54F6E"/>
                </a:solidFill>
                <a:effectLst/>
                <a:uLnTx/>
                <a:uFillTx/>
                <a:latin typeface="Calibri" panose="020F0502020204030204"/>
                <a:ea typeface="+mn-ea"/>
                <a:cs typeface="Calibri" panose="020F0502020204030204" pitchFamily="34" charset="0"/>
              </a:rPr>
              <a:t>#A5EBFB</a:t>
            </a:r>
          </a:p>
        </p:txBody>
      </p:sp>
    </p:spTree>
    <p:extLst>
      <p:ext uri="{BB962C8B-B14F-4D97-AF65-F5344CB8AC3E}">
        <p14:creationId xmlns:p14="http://schemas.microsoft.com/office/powerpoint/2010/main" val="113638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rPr>
              <a:t>About Next steps</a:t>
            </a:r>
            <a:endParaRPr lang="en-US" dirty="0">
              <a:solidFill>
                <a:schemeClr val="tx1">
                  <a:lumMod val="75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572134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2261C-2B26-914B-851C-8A1AE2E39253}"/>
              </a:ext>
            </a:extLst>
          </p:cNvPr>
          <p:cNvSpPr/>
          <p:nvPr/>
        </p:nvSpPr>
        <p:spPr>
          <a:xfrm>
            <a:off x="8918532" y="20366"/>
            <a:ext cx="327346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B53320-7A7E-0040-8C4B-5CA51F7F7DC2}"/>
              </a:ext>
            </a:extLst>
          </p:cNvPr>
          <p:cNvSpPr txBox="1"/>
          <p:nvPr/>
        </p:nvSpPr>
        <p:spPr>
          <a:xfrm>
            <a:off x="9044794" y="312132"/>
            <a:ext cx="2970307" cy="1354217"/>
          </a:xfrm>
          <a:prstGeom prst="rect">
            <a:avLst/>
          </a:prstGeom>
          <a:noFill/>
        </p:spPr>
        <p:txBody>
          <a:bodyPr wrap="square" rtlCol="0">
            <a:spAutoFit/>
          </a:bodyPr>
          <a:lstStyle/>
          <a:p>
            <a:r>
              <a:rPr lang="en-US" b="1" dirty="0">
                <a:solidFill>
                  <a:schemeClr val="tx1">
                    <a:lumMod val="75000"/>
                  </a:schemeClr>
                </a:solidFill>
              </a:rPr>
              <a:t>INCLUDES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Possible next steps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Suggestions &amp; Recommendations</a:t>
            </a:r>
          </a:p>
          <a:p>
            <a:endPar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4EC9CC2F-AA85-2543-89CF-96DD804778D1}"/>
              </a:ext>
            </a:extLst>
          </p:cNvPr>
          <p:cNvSpPr/>
          <p:nvPr/>
        </p:nvSpPr>
        <p:spPr>
          <a:xfrm>
            <a:off x="9239756" y="1926633"/>
            <a:ext cx="2631019" cy="2308324"/>
          </a:xfrm>
          <a:prstGeom prst="rect">
            <a:avLst/>
          </a:prstGeom>
          <a:solidFill>
            <a:schemeClr val="bg1"/>
          </a:solidFill>
          <a:ln>
            <a:solidFill>
              <a:schemeClr val="tx1"/>
            </a:solidFill>
          </a:ln>
        </p:spPr>
        <p:txBody>
          <a:bodyPr wrap="square">
            <a:spAutoFit/>
          </a:bodyPr>
          <a:lstStyle/>
          <a:p>
            <a:r>
              <a:rPr lang="en-US" sz="1600" dirty="0">
                <a:solidFill>
                  <a:schemeClr val="tx1">
                    <a:lumMod val="75000"/>
                  </a:schemeClr>
                </a:solidFill>
                <a:latin typeface="Calibri" panose="020F0502020204030204" pitchFamily="34" charset="0"/>
              </a:rPr>
              <a:t>I</a:t>
            </a:r>
            <a:r>
              <a:rPr lang="en-IN" sz="1600" dirty="0">
                <a:solidFill>
                  <a:schemeClr val="tx1">
                    <a:lumMod val="75000"/>
                  </a:schemeClr>
                </a:solidFill>
                <a:latin typeface="Calibri" panose="020F0502020204030204" pitchFamily="34" charset="0"/>
              </a:rPr>
              <a:t>n this slide, presenter mentioned what are next steps in further development of Vyper tool like implementing XGBoost, LightGB, CatBoost etc apart from problem statement of implementing Python Vyper version.</a:t>
            </a:r>
          </a:p>
        </p:txBody>
      </p:sp>
      <p:sp>
        <p:nvSpPr>
          <p:cNvPr id="6" name="Rectangle 5">
            <a:extLst>
              <a:ext uri="{FF2B5EF4-FFF2-40B4-BE49-F238E27FC236}">
                <a16:creationId xmlns:a16="http://schemas.microsoft.com/office/drawing/2014/main" id="{7AFB80C0-32B7-4270-984C-F2A77C7EE56E}"/>
              </a:ext>
            </a:extLst>
          </p:cNvPr>
          <p:cNvSpPr/>
          <p:nvPr/>
        </p:nvSpPr>
        <p:spPr>
          <a:xfrm>
            <a:off x="9256003" y="4668508"/>
            <a:ext cx="2631019" cy="2062103"/>
          </a:xfrm>
          <a:prstGeom prst="rect">
            <a:avLst/>
          </a:prstGeom>
          <a:solidFill>
            <a:schemeClr val="bg1"/>
          </a:solidFill>
          <a:ln>
            <a:solidFill>
              <a:schemeClr val="tx1"/>
            </a:solidFill>
          </a:ln>
        </p:spPr>
        <p:txBody>
          <a:bodyPr wrap="square">
            <a:spAutoFit/>
          </a:bodyPr>
          <a:lstStyle/>
          <a:p>
            <a:r>
              <a:rPr lang="en-US" sz="1600" dirty="0">
                <a:solidFill>
                  <a:schemeClr val="tx1">
                    <a:lumMod val="75000"/>
                  </a:schemeClr>
                </a:solidFill>
                <a:latin typeface="Calibri" panose="020F0502020204030204" pitchFamily="34" charset="0"/>
              </a:rPr>
              <a:t>Here, presenter mentioned what should be done using the models that were built. Also given a suggestion that we can build next gen response model using results from existing models(client retention).</a:t>
            </a:r>
          </a:p>
        </p:txBody>
      </p:sp>
      <p:cxnSp>
        <p:nvCxnSpPr>
          <p:cNvPr id="17" name="Straight Arrow Connector 16">
            <a:extLst>
              <a:ext uri="{FF2B5EF4-FFF2-40B4-BE49-F238E27FC236}">
                <a16:creationId xmlns:a16="http://schemas.microsoft.com/office/drawing/2014/main" id="{520DD9CF-6B64-C695-D6CA-9065FF4BE0C5}"/>
              </a:ext>
            </a:extLst>
          </p:cNvPr>
          <p:cNvCxnSpPr>
            <a:cxnSpLocks/>
          </p:cNvCxnSpPr>
          <p:nvPr/>
        </p:nvCxnSpPr>
        <p:spPr>
          <a:xfrm flipH="1">
            <a:off x="8497972" y="3080795"/>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AF3C5E-D717-B407-31CB-ADDB594EF709}"/>
              </a:ext>
            </a:extLst>
          </p:cNvPr>
          <p:cNvCxnSpPr>
            <a:cxnSpLocks/>
          </p:cNvCxnSpPr>
          <p:nvPr/>
        </p:nvCxnSpPr>
        <p:spPr>
          <a:xfrm flipH="1">
            <a:off x="8556029" y="5639146"/>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8F3C94-A3FE-3D26-DD5F-17F053E73A93}"/>
              </a:ext>
            </a:extLst>
          </p:cNvPr>
          <p:cNvSpPr txBox="1"/>
          <p:nvPr/>
        </p:nvSpPr>
        <p:spPr>
          <a:xfrm>
            <a:off x="-1189734" y="-23177"/>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chemeClr val="tx1">
                    <a:lumMod val="75000"/>
                  </a:schemeClr>
                </a:solidFill>
                <a:latin typeface="Calibri" panose="020F0502020204030204" pitchFamily="34" charset="0"/>
                <a:ea typeface="+mj-ea"/>
                <a:cs typeface="+mj-cs"/>
              </a:rPr>
              <a:t>Next steps</a:t>
            </a:r>
          </a:p>
        </p:txBody>
      </p:sp>
      <p:sp>
        <p:nvSpPr>
          <p:cNvPr id="30" name="TextBox 29">
            <a:extLst>
              <a:ext uri="{FF2B5EF4-FFF2-40B4-BE49-F238E27FC236}">
                <a16:creationId xmlns:a16="http://schemas.microsoft.com/office/drawing/2014/main" id="{F00978DD-95BC-E7DA-4FFC-6F2D5F57FE09}"/>
              </a:ext>
            </a:extLst>
          </p:cNvPr>
          <p:cNvSpPr txBox="1"/>
          <p:nvPr/>
        </p:nvSpPr>
        <p:spPr>
          <a:xfrm>
            <a:off x="342004" y="532569"/>
            <a:ext cx="7958964"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It helps audience to understand what are the possible next steps could be. It possibly helps in retaining client as we tell them what are the additional work that can be done apart from the problem statement.  </a:t>
            </a:r>
            <a:endParaRPr lang="en-IN" sz="1600" dirty="0">
              <a:solidFill>
                <a:schemeClr val="tx1">
                  <a:lumMod val="75000"/>
                </a:schemeClr>
              </a:solidFill>
            </a:endParaRPr>
          </a:p>
        </p:txBody>
      </p:sp>
      <p:pic>
        <p:nvPicPr>
          <p:cNvPr id="9" name="Picture 8">
            <a:extLst>
              <a:ext uri="{FF2B5EF4-FFF2-40B4-BE49-F238E27FC236}">
                <a16:creationId xmlns:a16="http://schemas.microsoft.com/office/drawing/2014/main" id="{EF310F51-433D-E3CD-544D-96D7067D6160}"/>
              </a:ext>
            </a:extLst>
          </p:cNvPr>
          <p:cNvPicPr>
            <a:picLocks noChangeAspect="1"/>
          </p:cNvPicPr>
          <p:nvPr/>
        </p:nvPicPr>
        <p:blipFill>
          <a:blip r:embed="rId2"/>
          <a:stretch>
            <a:fillRect/>
          </a:stretch>
        </p:blipFill>
        <p:spPr>
          <a:xfrm>
            <a:off x="342004" y="1582057"/>
            <a:ext cx="8124822" cy="2997476"/>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A99A67D7-AC93-708C-EA27-BCAF9EBCB01A}"/>
              </a:ext>
            </a:extLst>
          </p:cNvPr>
          <p:cNvPicPr>
            <a:picLocks noChangeAspect="1"/>
          </p:cNvPicPr>
          <p:nvPr/>
        </p:nvPicPr>
        <p:blipFill>
          <a:blip r:embed="rId3"/>
          <a:stretch>
            <a:fillRect/>
          </a:stretch>
        </p:blipFill>
        <p:spPr>
          <a:xfrm>
            <a:off x="342004" y="4871129"/>
            <a:ext cx="8124822" cy="18764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3086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057C-2C6E-C018-EFB4-5F1DAF8754DE}"/>
              </a:ext>
            </a:extLst>
          </p:cNvPr>
          <p:cNvSpPr>
            <a:spLocks noGrp="1"/>
          </p:cNvSpPr>
          <p:nvPr>
            <p:ph type="title"/>
          </p:nvPr>
        </p:nvSpPr>
        <p:spPr/>
        <p:txBody>
          <a:bodyPr/>
          <a:lstStyle/>
          <a:p>
            <a:r>
              <a:rPr lang="en-US">
                <a:solidFill>
                  <a:schemeClr val="tx2"/>
                </a:solidFill>
              </a:rPr>
              <a:t>Next Steps</a:t>
            </a:r>
          </a:p>
        </p:txBody>
      </p:sp>
      <p:sp>
        <p:nvSpPr>
          <p:cNvPr id="3" name="Slide Number Placeholder 2">
            <a:extLst>
              <a:ext uri="{FF2B5EF4-FFF2-40B4-BE49-F238E27FC236}">
                <a16:creationId xmlns:a16="http://schemas.microsoft.com/office/drawing/2014/main" id="{534491E7-A78F-5705-50F3-8B141D76C12E}"/>
              </a:ext>
            </a:extLst>
          </p:cNvPr>
          <p:cNvSpPr>
            <a:spLocks noGrp="1"/>
          </p:cNvSpPr>
          <p:nvPr>
            <p:ph type="sldNum" sz="quarter" idx="10"/>
          </p:nvPr>
        </p:nvSpPr>
        <p:spPr/>
        <p:txBody>
          <a:bodyPr/>
          <a:lstStyle/>
          <a:p>
            <a:fld id="{87E1C948-A344-491D-8DB0-86668A8521AB}" type="slidenum">
              <a:rPr lang="en-US" smtClean="0"/>
              <a:t>29</a:t>
            </a:fld>
            <a:endParaRPr lang="en-US"/>
          </a:p>
        </p:txBody>
      </p:sp>
      <p:sp>
        <p:nvSpPr>
          <p:cNvPr id="4" name="TextBox 3">
            <a:extLst>
              <a:ext uri="{FF2B5EF4-FFF2-40B4-BE49-F238E27FC236}">
                <a16:creationId xmlns:a16="http://schemas.microsoft.com/office/drawing/2014/main" id="{C1225E91-70E6-51A7-E5F1-D8E3D3254DCC}"/>
              </a:ext>
            </a:extLst>
          </p:cNvPr>
          <p:cNvSpPr txBox="1"/>
          <p:nvPr/>
        </p:nvSpPr>
        <p:spPr>
          <a:xfrm>
            <a:off x="582304" y="1304366"/>
            <a:ext cx="10872717" cy="4477735"/>
          </a:xfrm>
          <a:prstGeom prst="rect">
            <a:avLst/>
          </a:prstGeom>
          <a:noFill/>
        </p:spPr>
        <p:txBody>
          <a:bodyPr wrap="square" lIns="0" tIns="0" rIns="0" bIns="0" rtlCol="0" anchor="t">
            <a:noAutofit/>
          </a:bodyPr>
          <a:lstStyle/>
          <a:p>
            <a:pPr marL="285750" indent="-285750" algn="l">
              <a:spcBef>
                <a:spcPts val="0"/>
              </a:spcBef>
              <a:buFont typeface="Arial" panose="020B0604020202020204" pitchFamily="34" charset="0"/>
              <a:buChar char="•"/>
            </a:pPr>
            <a:r>
              <a:rPr lang="en-US" spc="-50">
                <a:solidFill>
                  <a:schemeClr val="tx2"/>
                </a:solidFill>
                <a:latin typeface="Calibri" panose="020F0502020204030204" pitchFamily="34" charset="0"/>
                <a:cs typeface="Segoe UI"/>
              </a:rPr>
              <a:t>Conduct MA plan coverage analysis to understand where Benefytt is at a competitive advantage/disadvantage in the market</a:t>
            </a:r>
          </a:p>
          <a:p>
            <a:pPr marL="742950" lvl="1" indent="-285750">
              <a:buFont typeface="Arial" panose="020B0604020202020204" pitchFamily="34" charset="0"/>
              <a:buChar char="•"/>
            </a:pPr>
            <a:r>
              <a:rPr lang="en-US" spc="-50">
                <a:solidFill>
                  <a:schemeClr val="tx2"/>
                </a:solidFill>
                <a:latin typeface="Calibri" panose="020F0502020204030204" pitchFamily="34" charset="0"/>
                <a:cs typeface="Segoe UI"/>
              </a:rPr>
              <a:t>Compare with segment coverage to create strategies for each market and segment</a:t>
            </a:r>
          </a:p>
          <a:p>
            <a:pPr marL="742950" lvl="1" indent="-285750" algn="l">
              <a:spcBef>
                <a:spcPts val="0"/>
              </a:spcBef>
              <a:buFont typeface="Arial" panose="020B0604020202020204" pitchFamily="34" charset="0"/>
              <a:buChar char="•"/>
            </a:pPr>
            <a:endParaRPr lang="en-US" spc="-50">
              <a:solidFill>
                <a:schemeClr val="tx2"/>
              </a:solidFill>
              <a:latin typeface="Calibri" panose="020F0502020204030204" pitchFamily="34" charset="0"/>
              <a:cs typeface="Segoe UI"/>
            </a:endParaRPr>
          </a:p>
          <a:p>
            <a:pPr marL="742950" lvl="1" indent="-285750">
              <a:buFont typeface="Arial" panose="020B0604020202020204" pitchFamily="34" charset="0"/>
              <a:buChar char="•"/>
            </a:pPr>
            <a:r>
              <a:rPr lang="en-US" spc="-50">
                <a:solidFill>
                  <a:schemeClr val="tx2"/>
                </a:solidFill>
                <a:latin typeface="Calibri"/>
                <a:cs typeface="Segoe UI"/>
              </a:rPr>
              <a:t>Test low quantity of key Under-Indexed Customer segments, across key demographics identified in coverage analysis</a:t>
            </a:r>
            <a:endParaRPr lang="en-US" spc="-50">
              <a:solidFill>
                <a:schemeClr val="tx2"/>
              </a:solidFill>
              <a:latin typeface="Calibri" panose="020F0502020204030204" pitchFamily="34" charset="0"/>
              <a:cs typeface="Segoe UI"/>
            </a:endParaRPr>
          </a:p>
          <a:p>
            <a:pPr marL="1200150" lvl="2" indent="-285750">
              <a:buFont typeface="Arial" panose="020B0604020202020204" pitchFamily="34" charset="0"/>
              <a:buChar char="•"/>
            </a:pPr>
            <a:r>
              <a:rPr lang="en-US" spc="-50">
                <a:solidFill>
                  <a:schemeClr val="tx2"/>
                </a:solidFill>
                <a:latin typeface="Calibri"/>
                <a:cs typeface="Segoe UI"/>
              </a:rPr>
              <a:t>Select highest-scored DM modeled records within each </a:t>
            </a:r>
            <a:endParaRPr lang="en-US" spc="-50">
              <a:solidFill>
                <a:schemeClr val="tx2"/>
              </a:solidFill>
              <a:latin typeface="Calibri" panose="020F0502020204030204" pitchFamily="34" charset="0"/>
              <a:cs typeface="Segoe UI"/>
            </a:endParaRPr>
          </a:p>
          <a:p>
            <a:pPr marL="1200150" lvl="2" indent="-285750">
              <a:buFont typeface="Arial" panose="020B0604020202020204" pitchFamily="34" charset="0"/>
              <a:buChar char="•"/>
            </a:pPr>
            <a:r>
              <a:rPr lang="en-US" spc="-50">
                <a:solidFill>
                  <a:schemeClr val="tx2"/>
                </a:solidFill>
                <a:latin typeface="Calibri"/>
                <a:cs typeface="Segoe UI"/>
              </a:rPr>
              <a:t>Spry Seniors: good candidates for Digital/Social overlay test</a:t>
            </a:r>
            <a:endParaRPr lang="en-US" spc="-50">
              <a:solidFill>
                <a:schemeClr val="tx2"/>
              </a:solidFill>
              <a:latin typeface="Calibri" panose="020F0502020204030204" pitchFamily="34" charset="0"/>
              <a:cs typeface="Segoe UI"/>
            </a:endParaRPr>
          </a:p>
          <a:p>
            <a:pPr marL="285750" indent="-285750">
              <a:buFont typeface="Arial" panose="020B0604020202020204" pitchFamily="34" charset="0"/>
              <a:buChar char="•"/>
            </a:pPr>
            <a:endParaRPr lang="en-US" spc="-50">
              <a:solidFill>
                <a:schemeClr val="tx2"/>
              </a:solidFill>
              <a:latin typeface="Calibri" panose="020F0502020204030204" pitchFamily="34" charset="0"/>
              <a:cs typeface="Segoe UI"/>
            </a:endParaRPr>
          </a:p>
          <a:p>
            <a:pPr marL="285750" indent="-285750" algn="l">
              <a:spcBef>
                <a:spcPts val="0"/>
              </a:spcBef>
              <a:buFont typeface="Arial" panose="020B0604020202020204" pitchFamily="34" charset="0"/>
              <a:buChar char="•"/>
            </a:pPr>
            <a:r>
              <a:rPr lang="en-US" spc="-50">
                <a:solidFill>
                  <a:schemeClr val="tx2"/>
                </a:solidFill>
                <a:latin typeface="Calibri" panose="020F0502020204030204" pitchFamily="34" charset="0"/>
                <a:cs typeface="Segoe UI"/>
              </a:rPr>
              <a:t>Prioritize opportunity areas (markets, customer segments)</a:t>
            </a:r>
          </a:p>
          <a:p>
            <a:pPr marL="742950" lvl="1" indent="-285750">
              <a:buFont typeface="Arial" panose="020B0604020202020204" pitchFamily="34" charset="0"/>
              <a:buChar char="•"/>
            </a:pPr>
            <a:r>
              <a:rPr lang="en-US" spc="-50">
                <a:solidFill>
                  <a:schemeClr val="tx2"/>
                </a:solidFill>
                <a:latin typeface="Calibri" panose="020F0502020204030204" pitchFamily="34" charset="0"/>
                <a:cs typeface="Segoe UI"/>
              </a:rPr>
              <a:t>Better understand what their needs are, what channels they consume and what messages resonate (qual research, in-market testing)</a:t>
            </a:r>
          </a:p>
          <a:p>
            <a:pPr marL="742950" lvl="1" indent="-285750">
              <a:buFont typeface="Arial" panose="020B0604020202020204" pitchFamily="34" charset="0"/>
              <a:buChar char="•"/>
            </a:pPr>
            <a:r>
              <a:rPr lang="en-US" spc="-50">
                <a:solidFill>
                  <a:schemeClr val="tx2"/>
                </a:solidFill>
                <a:latin typeface="Calibri" panose="020F0502020204030204" pitchFamily="34" charset="0"/>
                <a:cs typeface="Segoe UI"/>
              </a:rPr>
              <a:t>Identify areas for cross-sell/up-sell</a:t>
            </a:r>
          </a:p>
          <a:p>
            <a:pPr marL="285750" indent="-285750" algn="l">
              <a:spcBef>
                <a:spcPts val="0"/>
              </a:spcBef>
              <a:buFont typeface="Arial" panose="020B0604020202020204" pitchFamily="34" charset="0"/>
              <a:buChar char="•"/>
            </a:pPr>
            <a:endParaRPr lang="en-US" spc="-50">
              <a:solidFill>
                <a:schemeClr val="tx2"/>
              </a:solidFill>
              <a:latin typeface="Calibri" panose="020F0502020204030204" pitchFamily="34" charset="0"/>
              <a:cs typeface="Segoe UI"/>
            </a:endParaRPr>
          </a:p>
          <a:p>
            <a:pPr marL="285750" indent="-285750" algn="l">
              <a:spcBef>
                <a:spcPts val="0"/>
              </a:spcBef>
              <a:buFont typeface="Arial" panose="020B0604020202020204" pitchFamily="34" charset="0"/>
              <a:buChar char="•"/>
            </a:pPr>
            <a:r>
              <a:rPr lang="en-US" spc="-50">
                <a:solidFill>
                  <a:schemeClr val="tx2"/>
                </a:solidFill>
                <a:latin typeface="Calibri" panose="020F0502020204030204" pitchFamily="34" charset="0"/>
                <a:cs typeface="Segoe UI"/>
              </a:rPr>
              <a:t>Utilize findings in lead routing/scoring</a:t>
            </a:r>
          </a:p>
          <a:p>
            <a:pPr marL="742950" lvl="1" indent="-285750">
              <a:buFont typeface="Arial" panose="020B0604020202020204" pitchFamily="34" charset="0"/>
              <a:buChar char="•"/>
            </a:pPr>
            <a:r>
              <a:rPr lang="en-US" spc="-50">
                <a:solidFill>
                  <a:schemeClr val="tx2"/>
                </a:solidFill>
                <a:latin typeface="Calibri" panose="020F0502020204030204" pitchFamily="34" charset="0"/>
                <a:cs typeface="Segoe UI"/>
              </a:rPr>
              <a:t>Identify 3-5 key data elements that predict customer segment &amp; tailor CES script accordingly</a:t>
            </a:r>
          </a:p>
          <a:p>
            <a:pPr marL="742950" lvl="1" indent="-285750">
              <a:buFont typeface="Arial" panose="020B0604020202020204" pitchFamily="34" charset="0"/>
              <a:buChar char="•"/>
            </a:pPr>
            <a:r>
              <a:rPr lang="en-US" spc="-50">
                <a:solidFill>
                  <a:schemeClr val="tx2"/>
                </a:solidFill>
                <a:latin typeface="Calibri" panose="020F0502020204030204" pitchFamily="34" charset="0"/>
                <a:cs typeface="Segoe UI"/>
              </a:rPr>
              <a:t>Informs which agent call gets routed to</a:t>
            </a:r>
          </a:p>
          <a:p>
            <a:pPr marL="285750" indent="-285750" algn="l">
              <a:spcBef>
                <a:spcPts val="0"/>
              </a:spcBef>
              <a:buFont typeface="Arial" panose="020B0604020202020204" pitchFamily="34" charset="0"/>
              <a:buChar char="•"/>
            </a:pPr>
            <a:endParaRPr lang="en-US" spc="-50">
              <a:solidFill>
                <a:schemeClr val="tx2"/>
              </a:solidFill>
              <a:latin typeface="Calibri" panose="020F0502020204030204" pitchFamily="34" charset="0"/>
              <a:cs typeface="Segoe UI"/>
            </a:endParaRPr>
          </a:p>
          <a:p>
            <a:pPr marL="285750" indent="-285750" algn="l">
              <a:spcBef>
                <a:spcPts val="0"/>
              </a:spcBef>
              <a:buFont typeface="Arial" panose="020B0604020202020204" pitchFamily="34" charset="0"/>
              <a:buChar char="•"/>
            </a:pPr>
            <a:endParaRPr lang="en-US" spc="-50">
              <a:solidFill>
                <a:schemeClr val="tx2"/>
              </a:solidFill>
              <a:latin typeface="Calibri" panose="020F0502020204030204" pitchFamily="34" charset="0"/>
              <a:cs typeface="Segoe UI"/>
            </a:endParaRPr>
          </a:p>
          <a:p>
            <a:pPr marL="285750" indent="-285750" algn="l">
              <a:spcBef>
                <a:spcPts val="0"/>
              </a:spcBef>
              <a:buFont typeface="Arial" panose="020B0604020202020204" pitchFamily="34" charset="0"/>
              <a:buChar char="•"/>
            </a:pPr>
            <a:endParaRPr lang="en-US" spc="-50">
              <a:solidFill>
                <a:schemeClr val="tx2"/>
              </a:solidFill>
              <a:latin typeface="Calibri" panose="020F0502020204030204" pitchFamily="34" charset="0"/>
              <a:cs typeface="Segoe UI"/>
            </a:endParaRPr>
          </a:p>
        </p:txBody>
      </p:sp>
    </p:spTree>
    <p:extLst>
      <p:ext uri="{BB962C8B-B14F-4D97-AF65-F5344CB8AC3E}">
        <p14:creationId xmlns:p14="http://schemas.microsoft.com/office/powerpoint/2010/main" val="23109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ea typeface="+mj-ea"/>
                <a:cs typeface="+mj-cs"/>
              </a:rPr>
              <a:t>Presentation structure</a:t>
            </a:r>
          </a:p>
        </p:txBody>
      </p:sp>
    </p:spTree>
    <p:extLst>
      <p:ext uri="{BB962C8B-B14F-4D97-AF65-F5344CB8AC3E}">
        <p14:creationId xmlns:p14="http://schemas.microsoft.com/office/powerpoint/2010/main" val="3763872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rPr>
              <a:t>About Appendix</a:t>
            </a:r>
            <a:endParaRPr lang="en-US" dirty="0">
              <a:solidFill>
                <a:schemeClr val="tx1">
                  <a:lumMod val="75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1108323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2261C-2B26-914B-851C-8A1AE2E39253}"/>
              </a:ext>
            </a:extLst>
          </p:cNvPr>
          <p:cNvSpPr/>
          <p:nvPr/>
        </p:nvSpPr>
        <p:spPr>
          <a:xfrm>
            <a:off x="8918532" y="0"/>
            <a:ext cx="327346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B53320-7A7E-0040-8C4B-5CA51F7F7DC2}"/>
              </a:ext>
            </a:extLst>
          </p:cNvPr>
          <p:cNvSpPr txBox="1"/>
          <p:nvPr/>
        </p:nvSpPr>
        <p:spPr>
          <a:xfrm>
            <a:off x="9044794" y="312132"/>
            <a:ext cx="2970307" cy="1569660"/>
          </a:xfrm>
          <a:prstGeom prst="rect">
            <a:avLst/>
          </a:prstGeom>
          <a:noFill/>
        </p:spPr>
        <p:txBody>
          <a:bodyPr wrap="square" rtlCol="0">
            <a:spAutoFit/>
          </a:bodyPr>
          <a:lstStyle/>
          <a:p>
            <a:r>
              <a:rPr lang="en-US" b="1" dirty="0">
                <a:solidFill>
                  <a:schemeClr val="tx1">
                    <a:lumMod val="75000"/>
                  </a:schemeClr>
                </a:solidFill>
              </a:rPr>
              <a:t>INCLUDES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Mathematical calculations</a:t>
            </a:r>
          </a:p>
          <a:p>
            <a:pPr marL="285750" indent="-285750">
              <a:buFont typeface="Arial" panose="020B0604020202020204" pitchFamily="34" charset="0"/>
              <a:buChar char="•"/>
            </a:pPr>
            <a:r>
              <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Pictures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Hyperlinks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References</a:t>
            </a:r>
            <a:endPar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4EC9CC2F-AA85-2543-89CF-96DD804778D1}"/>
              </a:ext>
            </a:extLst>
          </p:cNvPr>
          <p:cNvSpPr/>
          <p:nvPr/>
        </p:nvSpPr>
        <p:spPr>
          <a:xfrm>
            <a:off x="9363224" y="1731199"/>
            <a:ext cx="2452204" cy="1569660"/>
          </a:xfrm>
          <a:prstGeom prst="rect">
            <a:avLst/>
          </a:prstGeom>
          <a:solidFill>
            <a:schemeClr val="bg1"/>
          </a:solidFill>
          <a:ln>
            <a:solidFill>
              <a:schemeClr val="tx1"/>
            </a:solidFill>
          </a:ln>
        </p:spPr>
        <p:txBody>
          <a:bodyPr wrap="square">
            <a:spAutoFit/>
          </a:bodyPr>
          <a:lstStyle/>
          <a:p>
            <a:r>
              <a:rPr lang="en-US" sz="1600" dirty="0">
                <a:solidFill>
                  <a:schemeClr val="tx1">
                    <a:lumMod val="75000"/>
                  </a:schemeClr>
                </a:solidFill>
                <a:latin typeface="Calibri" panose="020F0502020204030204" pitchFamily="34" charset="0"/>
              </a:rPr>
              <a:t>I</a:t>
            </a:r>
            <a:r>
              <a:rPr lang="en-IN" sz="1600" dirty="0">
                <a:solidFill>
                  <a:schemeClr val="tx1">
                    <a:lumMod val="75000"/>
                  </a:schemeClr>
                </a:solidFill>
                <a:latin typeface="Calibri" panose="020F0502020204030204" pitchFamily="34" charset="0"/>
              </a:rPr>
              <a:t>ncludes the breakdown summary of the statement for better understanding as we just mention the end values in the main presentation</a:t>
            </a:r>
          </a:p>
        </p:txBody>
      </p:sp>
      <p:sp>
        <p:nvSpPr>
          <p:cNvPr id="24" name="Rectangle 23">
            <a:extLst>
              <a:ext uri="{FF2B5EF4-FFF2-40B4-BE49-F238E27FC236}">
                <a16:creationId xmlns:a16="http://schemas.microsoft.com/office/drawing/2014/main" id="{19DD4A77-91AC-D644-B14E-FC04F79B6815}"/>
              </a:ext>
            </a:extLst>
          </p:cNvPr>
          <p:cNvSpPr/>
          <p:nvPr/>
        </p:nvSpPr>
        <p:spPr>
          <a:xfrm>
            <a:off x="9363224" y="5224079"/>
            <a:ext cx="2452204" cy="1323439"/>
          </a:xfrm>
          <a:prstGeom prst="rect">
            <a:avLst/>
          </a:prstGeom>
          <a:solidFill>
            <a:schemeClr val="bg1"/>
          </a:solidFill>
          <a:ln>
            <a:solidFill>
              <a:schemeClr val="tx1"/>
            </a:solidFill>
          </a:ln>
        </p:spPr>
        <p:txBody>
          <a:bodyPr wrap="square">
            <a:spAutoFit/>
          </a:bodyPr>
          <a:lstStyle/>
          <a:p>
            <a:r>
              <a:rPr lang="en-US" sz="1600" dirty="0">
                <a:solidFill>
                  <a:schemeClr val="tx1">
                    <a:lumMod val="75000"/>
                  </a:schemeClr>
                </a:solidFill>
                <a:latin typeface="Calibri" panose="020F0502020204030204" pitchFamily="34" charset="0"/>
              </a:rPr>
              <a:t>Includes the references hyperlinks of all the concepts included in the ppt for deep understanding of concepts</a:t>
            </a:r>
            <a:endParaRPr lang="en-IN" sz="1600" dirty="0">
              <a:solidFill>
                <a:schemeClr val="tx1">
                  <a:lumMod val="75000"/>
                </a:schemeClr>
              </a:solidFill>
              <a:latin typeface="Calibri" panose="020F0502020204030204" pitchFamily="34" charset="0"/>
            </a:endParaRPr>
          </a:p>
        </p:txBody>
      </p:sp>
      <p:sp>
        <p:nvSpPr>
          <p:cNvPr id="6" name="Rectangle 5">
            <a:extLst>
              <a:ext uri="{FF2B5EF4-FFF2-40B4-BE49-F238E27FC236}">
                <a16:creationId xmlns:a16="http://schemas.microsoft.com/office/drawing/2014/main" id="{7AFB80C0-32B7-4270-984C-F2A77C7EE56E}"/>
              </a:ext>
            </a:extLst>
          </p:cNvPr>
          <p:cNvSpPr/>
          <p:nvPr/>
        </p:nvSpPr>
        <p:spPr>
          <a:xfrm>
            <a:off x="9363223" y="3429000"/>
            <a:ext cx="2452204" cy="1569660"/>
          </a:xfrm>
          <a:prstGeom prst="rect">
            <a:avLst/>
          </a:prstGeom>
          <a:solidFill>
            <a:schemeClr val="bg1"/>
          </a:solidFill>
          <a:ln>
            <a:solidFill>
              <a:schemeClr val="tx1"/>
            </a:solidFill>
          </a:ln>
        </p:spPr>
        <p:txBody>
          <a:bodyPr wrap="square">
            <a:spAutoFit/>
          </a:bodyPr>
          <a:lstStyle/>
          <a:p>
            <a:r>
              <a:rPr lang="en-US" sz="1600" dirty="0">
                <a:solidFill>
                  <a:schemeClr val="tx1">
                    <a:lumMod val="75000"/>
                  </a:schemeClr>
                </a:solidFill>
                <a:latin typeface="Calibri" panose="020F0502020204030204" pitchFamily="34" charset="0"/>
              </a:rPr>
              <a:t>Includes the mathematical formulae's of how to calculate each and every metric for better understanding of each what each metric mean</a:t>
            </a:r>
            <a:endParaRPr lang="en-IN" sz="1600" dirty="0">
              <a:solidFill>
                <a:schemeClr val="tx1">
                  <a:lumMod val="75000"/>
                </a:schemeClr>
              </a:solidFill>
              <a:latin typeface="Calibri" panose="020F0502020204030204" pitchFamily="34" charset="0"/>
            </a:endParaRPr>
          </a:p>
        </p:txBody>
      </p:sp>
      <p:cxnSp>
        <p:nvCxnSpPr>
          <p:cNvPr id="17" name="Straight Arrow Connector 16">
            <a:extLst>
              <a:ext uri="{FF2B5EF4-FFF2-40B4-BE49-F238E27FC236}">
                <a16:creationId xmlns:a16="http://schemas.microsoft.com/office/drawing/2014/main" id="{520DD9CF-6B64-C695-D6CA-9065FF4BE0C5}"/>
              </a:ext>
            </a:extLst>
          </p:cNvPr>
          <p:cNvCxnSpPr>
            <a:cxnSpLocks/>
          </p:cNvCxnSpPr>
          <p:nvPr/>
        </p:nvCxnSpPr>
        <p:spPr>
          <a:xfrm flipH="1">
            <a:off x="8638748" y="2516029"/>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5D6A5A-DCDF-947D-A1E8-8C90802022B2}"/>
              </a:ext>
            </a:extLst>
          </p:cNvPr>
          <p:cNvCxnSpPr>
            <a:cxnSpLocks/>
          </p:cNvCxnSpPr>
          <p:nvPr/>
        </p:nvCxnSpPr>
        <p:spPr>
          <a:xfrm flipH="1">
            <a:off x="8638748" y="4059585"/>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AF3C5E-D717-B407-31CB-ADDB594EF709}"/>
              </a:ext>
            </a:extLst>
          </p:cNvPr>
          <p:cNvCxnSpPr>
            <a:cxnSpLocks/>
          </p:cNvCxnSpPr>
          <p:nvPr/>
        </p:nvCxnSpPr>
        <p:spPr>
          <a:xfrm flipH="1">
            <a:off x="8638748" y="5893317"/>
            <a:ext cx="65144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8F3C94-A3FE-3D26-DD5F-17F053E73A93}"/>
              </a:ext>
            </a:extLst>
          </p:cNvPr>
          <p:cNvSpPr txBox="1"/>
          <p:nvPr/>
        </p:nvSpPr>
        <p:spPr>
          <a:xfrm>
            <a:off x="-115677" y="-52216"/>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chemeClr val="tx1">
                    <a:lumMod val="75000"/>
                  </a:schemeClr>
                </a:solidFill>
                <a:latin typeface="Calibri" panose="020F0502020204030204" pitchFamily="34" charset="0"/>
                <a:ea typeface="+mj-ea"/>
                <a:cs typeface="+mj-cs"/>
              </a:rPr>
              <a:t>Appendix &amp; References</a:t>
            </a:r>
            <a:endParaRPr lang="en-US" sz="2800" dirty="0">
              <a:solidFill>
                <a:schemeClr val="tx1">
                  <a:lumMod val="75000"/>
                </a:schemeClr>
              </a:solidFill>
              <a:latin typeface="Calibri" panose="020F0502020204030204" pitchFamily="34" charset="0"/>
              <a:ea typeface="+mj-ea"/>
              <a:cs typeface="+mj-cs"/>
            </a:endParaRPr>
          </a:p>
        </p:txBody>
      </p:sp>
      <p:sp>
        <p:nvSpPr>
          <p:cNvPr id="30" name="TextBox 29">
            <a:extLst>
              <a:ext uri="{FF2B5EF4-FFF2-40B4-BE49-F238E27FC236}">
                <a16:creationId xmlns:a16="http://schemas.microsoft.com/office/drawing/2014/main" id="{F00978DD-95BC-E7DA-4FFC-6F2D5F57FE09}"/>
              </a:ext>
            </a:extLst>
          </p:cNvPr>
          <p:cNvSpPr txBox="1"/>
          <p:nvPr/>
        </p:nvSpPr>
        <p:spPr>
          <a:xfrm>
            <a:off x="342004" y="532569"/>
            <a:ext cx="7958964"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75000"/>
                  </a:schemeClr>
                </a:solidFill>
              </a:rPr>
              <a:t>It contains the additional information that you want to provide your audiences outside of your presentation. It helps in the deep understanding of the concepts involved in the ppt. Basically putting everything that are of use, so that you can pull it off if audiences asks.</a:t>
            </a:r>
            <a:endParaRPr lang="en-IN" sz="1600" dirty="0">
              <a:solidFill>
                <a:schemeClr val="tx1">
                  <a:lumMod val="75000"/>
                </a:schemeClr>
              </a:solidFill>
            </a:endParaRPr>
          </a:p>
        </p:txBody>
      </p:sp>
      <p:pic>
        <p:nvPicPr>
          <p:cNvPr id="4" name="Picture 3">
            <a:extLst>
              <a:ext uri="{FF2B5EF4-FFF2-40B4-BE49-F238E27FC236}">
                <a16:creationId xmlns:a16="http://schemas.microsoft.com/office/drawing/2014/main" id="{59912C25-F612-3F0E-AFC1-4C0FBB17082B}"/>
              </a:ext>
            </a:extLst>
          </p:cNvPr>
          <p:cNvPicPr>
            <a:picLocks noChangeAspect="1"/>
          </p:cNvPicPr>
          <p:nvPr/>
        </p:nvPicPr>
        <p:blipFill>
          <a:blip r:embed="rId2"/>
          <a:stretch>
            <a:fillRect/>
          </a:stretch>
        </p:blipFill>
        <p:spPr>
          <a:xfrm>
            <a:off x="443339" y="1510520"/>
            <a:ext cx="8149472" cy="5217826"/>
          </a:xfrm>
          <a:prstGeom prst="rect">
            <a:avLst/>
          </a:prstGeom>
          <a:ln>
            <a:noFill/>
          </a:ln>
          <a:effectLst>
            <a:outerShdw blurRad="190500" algn="tl" rotWithShape="0">
              <a:srgbClr val="000000">
                <a:alpha val="70000"/>
              </a:srgbClr>
            </a:outerShdw>
          </a:effectLst>
        </p:spPr>
      </p:pic>
      <p:graphicFrame>
        <p:nvGraphicFramePr>
          <p:cNvPr id="14" name="Object 13">
            <a:extLst>
              <a:ext uri="{FF2B5EF4-FFF2-40B4-BE49-F238E27FC236}">
                <a16:creationId xmlns:a16="http://schemas.microsoft.com/office/drawing/2014/main" id="{D683214A-4BBC-06E9-17BF-888EAABF2263}"/>
              </a:ext>
            </a:extLst>
          </p:cNvPr>
          <p:cNvGraphicFramePr>
            <a:graphicFrameLocks noChangeAspect="1"/>
          </p:cNvGraphicFramePr>
          <p:nvPr/>
        </p:nvGraphicFramePr>
        <p:xfrm>
          <a:off x="443339" y="1818473"/>
          <a:ext cx="3364386" cy="4909863"/>
        </p:xfrm>
        <a:graphic>
          <a:graphicData uri="http://schemas.openxmlformats.org/presentationml/2006/ole">
            <mc:AlternateContent xmlns:mc="http://schemas.openxmlformats.org/markup-compatibility/2006">
              <mc:Choice xmlns:v="urn:schemas-microsoft-com:vml" Requires="v">
                <p:oleObj name="Worksheet" r:id="rId3" imgW="4366367" imgH="6263558" progId="Excel.Sheet.12">
                  <p:embed/>
                </p:oleObj>
              </mc:Choice>
              <mc:Fallback>
                <p:oleObj name="Worksheet" r:id="rId3" imgW="4366367" imgH="6263558" progId="Excel.Sheet.12">
                  <p:embed/>
                  <p:pic>
                    <p:nvPicPr>
                      <p:cNvPr id="14" name="Object 13">
                        <a:extLst>
                          <a:ext uri="{FF2B5EF4-FFF2-40B4-BE49-F238E27FC236}">
                            <a16:creationId xmlns:a16="http://schemas.microsoft.com/office/drawing/2014/main" id="{D683214A-4BBC-06E9-17BF-888EAABF2263}"/>
                          </a:ext>
                        </a:extLst>
                      </p:cNvPr>
                      <p:cNvPicPr/>
                      <p:nvPr/>
                    </p:nvPicPr>
                    <p:blipFill>
                      <a:blip r:embed="rId4"/>
                      <a:stretch>
                        <a:fillRect/>
                      </a:stretch>
                    </p:blipFill>
                    <p:spPr>
                      <a:xfrm>
                        <a:off x="443339" y="1818473"/>
                        <a:ext cx="3364386" cy="4909863"/>
                      </a:xfrm>
                      <a:prstGeom prst="rect">
                        <a:avLst/>
                      </a:prstGeom>
                    </p:spPr>
                  </p:pic>
                </p:oleObj>
              </mc:Fallback>
            </mc:AlternateContent>
          </a:graphicData>
        </a:graphic>
      </p:graphicFrame>
    </p:spTree>
    <p:extLst>
      <p:ext uri="{BB962C8B-B14F-4D97-AF65-F5344CB8AC3E}">
        <p14:creationId xmlns:p14="http://schemas.microsoft.com/office/powerpoint/2010/main" val="2642835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rPr>
              <a:t>Client ready presentation</a:t>
            </a:r>
            <a:endParaRPr lang="en-US" dirty="0">
              <a:solidFill>
                <a:schemeClr val="tx1">
                  <a:lumMod val="75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916261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644-BDB7-49B0-8814-04746C833EE6}"/>
              </a:ext>
            </a:extLst>
          </p:cNvPr>
          <p:cNvSpPr>
            <a:spLocks noGrp="1"/>
          </p:cNvSpPr>
          <p:nvPr>
            <p:ph type="title"/>
          </p:nvPr>
        </p:nvSpPr>
        <p:spPr>
          <a:xfrm>
            <a:off x="455320" y="307562"/>
            <a:ext cx="10981765" cy="664536"/>
          </a:xfrm>
        </p:spPr>
        <p:txBody>
          <a:bodyPr/>
          <a:lstStyle/>
          <a:p>
            <a:r>
              <a:rPr lang="en-US" dirty="0"/>
              <a:t>Client ready presentation </a:t>
            </a:r>
          </a:p>
        </p:txBody>
      </p:sp>
      <p:sp>
        <p:nvSpPr>
          <p:cNvPr id="3" name="Rectangle 2">
            <a:extLst>
              <a:ext uri="{FF2B5EF4-FFF2-40B4-BE49-F238E27FC236}">
                <a16:creationId xmlns:a16="http://schemas.microsoft.com/office/drawing/2014/main" id="{64DBF569-E89A-4AD7-9E98-A9DACDD7AC4F}"/>
              </a:ext>
            </a:extLst>
          </p:cNvPr>
          <p:cNvSpPr/>
          <p:nvPr/>
        </p:nvSpPr>
        <p:spPr>
          <a:xfrm>
            <a:off x="754915" y="972098"/>
            <a:ext cx="11353800" cy="554318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Keep it Simple</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Know Your Audience: Structure &amp; Flow </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Limit Bullet Points &amp; Text</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Limit Transitions: only use when applicable</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Use high-quality graphics (png vs. jpg)</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Use Appropriate Charts</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Start with an Agenda </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End your Presentation with Next Steps </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Maintain uniformity across the deck</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Practice &amp; Rehearse</a:t>
            </a:r>
          </a:p>
          <a:p>
            <a:pPr marL="342900" indent="-342900">
              <a:lnSpc>
                <a:spcPct val="150000"/>
              </a:lnSpc>
              <a:buFont typeface="Arial" panose="020B0604020202020204" pitchFamily="34" charset="0"/>
              <a:buChar char="•"/>
            </a:pPr>
            <a:r>
              <a:rPr lang="en-US" sz="2000" dirty="0">
                <a:solidFill>
                  <a:schemeClr val="tx1">
                    <a:lumMod val="75000"/>
                  </a:schemeClr>
                </a:solidFill>
                <a:latin typeface="Calibri" panose="020F0502020204030204" pitchFamily="34" charset="0"/>
                <a:ea typeface="+mj-ea"/>
                <a:cs typeface="Calibri" panose="020F0502020204030204" pitchFamily="34" charset="0"/>
              </a:rPr>
              <a:t>Stick with the Blend360 Template</a:t>
            </a:r>
          </a:p>
          <a:p>
            <a:pPr marL="342900" indent="-342900">
              <a:lnSpc>
                <a:spcPct val="150000"/>
              </a:lnSpc>
              <a:buAutoNum type="arabicPeriod"/>
            </a:pPr>
            <a:endParaRPr lang="en-US" dirty="0">
              <a:ea typeface="宋体" panose="02010600030101010101" pitchFamily="2" charset="-122"/>
            </a:endParaRPr>
          </a:p>
        </p:txBody>
      </p:sp>
    </p:spTree>
    <p:extLst>
      <p:ext uri="{BB962C8B-B14F-4D97-AF65-F5344CB8AC3E}">
        <p14:creationId xmlns:p14="http://schemas.microsoft.com/office/powerpoint/2010/main" val="1270350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8645B-C4C1-4E61-8D2D-A0B17DD5E693}"/>
              </a:ext>
            </a:extLst>
          </p:cNvPr>
          <p:cNvSpPr/>
          <p:nvPr/>
        </p:nvSpPr>
        <p:spPr>
          <a:xfrm>
            <a:off x="-22959" y="0"/>
            <a:ext cx="74510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76505" y="737067"/>
            <a:ext cx="4073551" cy="58477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solidFill>
                <a:srgbClr val="2E2E7B"/>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solidFill>
                <a:srgbClr val="2E2E7B"/>
              </a:solidFill>
              <a:effectLst/>
              <a:uLnTx/>
              <a:uFillTx/>
              <a:latin typeface="Calibri" panose="020F0502020204030204" pitchFamily="34" charset="0"/>
              <a:ea typeface="+mn-ea"/>
              <a:cs typeface="+mn-cs"/>
            </a:endParaRPr>
          </a:p>
        </p:txBody>
      </p:sp>
      <p:sp>
        <p:nvSpPr>
          <p:cNvPr id="10" name="object 4">
            <a:extLst>
              <a:ext uri="{FF2B5EF4-FFF2-40B4-BE49-F238E27FC236}">
                <a16:creationId xmlns:a16="http://schemas.microsoft.com/office/drawing/2014/main" id="{E18A8883-86ED-4446-844E-3DD9CD392D5E}"/>
              </a:ext>
            </a:extLst>
          </p:cNvPr>
          <p:cNvSpPr txBox="1"/>
          <p:nvPr/>
        </p:nvSpPr>
        <p:spPr>
          <a:xfrm>
            <a:off x="110966" y="2252060"/>
            <a:ext cx="5107057" cy="738664"/>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20" normalizeH="0" baseline="0" noProof="0">
                <a:ln>
                  <a:noFill/>
                </a:ln>
                <a:solidFill>
                  <a:srgbClr val="FFFFFF"/>
                </a:solidFill>
                <a:effectLst/>
                <a:uLnTx/>
                <a:uFillTx/>
                <a:latin typeface="Calibri" panose="020F0502020204030204" pitchFamily="34" charset="0"/>
                <a:ea typeface="+mn-ea"/>
                <a:cs typeface="Calibri"/>
              </a:rPr>
              <a:t>Thank You</a:t>
            </a:r>
          </a:p>
        </p:txBody>
      </p:sp>
      <p:sp>
        <p:nvSpPr>
          <p:cNvPr id="12" name="TextBox 11">
            <a:extLst>
              <a:ext uri="{FF2B5EF4-FFF2-40B4-BE49-F238E27FC236}">
                <a16:creationId xmlns:a16="http://schemas.microsoft.com/office/drawing/2014/main" id="{7A219612-358E-284D-A717-DEEB2E6C62A1}"/>
              </a:ext>
            </a:extLst>
          </p:cNvPr>
          <p:cNvSpPr txBox="1"/>
          <p:nvPr/>
        </p:nvSpPr>
        <p:spPr>
          <a:xfrm>
            <a:off x="159165" y="2949995"/>
            <a:ext cx="8373998" cy="561562"/>
          </a:xfrm>
          <a:prstGeom prst="rect">
            <a:avLst/>
          </a:prstGeom>
          <a:noFill/>
        </p:spPr>
        <p:txBody>
          <a:bodyPr wrap="square" lIns="0" rtlCol="0">
            <a:noAutofit/>
          </a:bodyPr>
          <a:lstStyle/>
          <a:p>
            <a:r>
              <a:rPr lang="en-US" sz="2400">
                <a:solidFill>
                  <a:schemeClr val="bg1"/>
                </a:solidFill>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pic>
        <p:nvPicPr>
          <p:cNvPr id="14" name="Picture 13">
            <a:extLst>
              <a:ext uri="{FF2B5EF4-FFF2-40B4-BE49-F238E27FC236}">
                <a16:creationId xmlns:a16="http://schemas.microsoft.com/office/drawing/2014/main" id="{43F478E3-9B7C-E04E-8067-6FF7F2EC43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10966" y="5413211"/>
            <a:ext cx="2713693" cy="1243776"/>
          </a:xfrm>
          <a:prstGeom prst="rect">
            <a:avLst/>
          </a:prstGeom>
        </p:spPr>
      </p:pic>
      <p:pic>
        <p:nvPicPr>
          <p:cNvPr id="8" name="Picture Placeholder 7">
            <a:extLst>
              <a:ext uri="{FF2B5EF4-FFF2-40B4-BE49-F238E27FC236}">
                <a16:creationId xmlns:a16="http://schemas.microsoft.com/office/drawing/2014/main" id="{4F9E0042-7130-4297-8BA6-BD259EF8DC60}"/>
              </a:ext>
            </a:extLst>
          </p:cNvPr>
          <p:cNvPicPr>
            <a:picLocks noChangeAspect="1"/>
          </p:cNvPicPr>
          <p:nvPr/>
        </p:nvPicPr>
        <p:blipFill>
          <a:blip r:embed="rId5">
            <a:duotone>
              <a:schemeClr val="accent4">
                <a:shade val="45000"/>
                <a:satMod val="135000"/>
              </a:schemeClr>
              <a:prstClr val="white"/>
            </a:duotone>
          </a:blip>
          <a:srcRect/>
          <a:stretch/>
        </p:blipFill>
        <p:spPr>
          <a:xfrm>
            <a:off x="5062295" y="0"/>
            <a:ext cx="7602753" cy="6857999"/>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p:spPr>
      </p:pic>
    </p:spTree>
    <p:extLst>
      <p:ext uri="{BB962C8B-B14F-4D97-AF65-F5344CB8AC3E}">
        <p14:creationId xmlns:p14="http://schemas.microsoft.com/office/powerpoint/2010/main" val="35353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8CFF-CAE9-40AC-BCAB-910641E0516E}"/>
              </a:ext>
            </a:extLst>
          </p:cNvPr>
          <p:cNvSpPr>
            <a:spLocks noGrp="1"/>
          </p:cNvSpPr>
          <p:nvPr>
            <p:ph type="title"/>
          </p:nvPr>
        </p:nvSpPr>
        <p:spPr>
          <a:xfrm>
            <a:off x="208908" y="241447"/>
            <a:ext cx="10981765" cy="664536"/>
          </a:xfrm>
        </p:spPr>
        <p:txBody>
          <a:bodyPr/>
          <a:lstStyle/>
          <a:p>
            <a:r>
              <a:rPr lang="en-US" dirty="0"/>
              <a:t>Presentation Structure</a:t>
            </a:r>
          </a:p>
        </p:txBody>
      </p:sp>
      <p:sp>
        <p:nvSpPr>
          <p:cNvPr id="3" name="Slide Number Placeholder 2">
            <a:extLst>
              <a:ext uri="{FF2B5EF4-FFF2-40B4-BE49-F238E27FC236}">
                <a16:creationId xmlns:a16="http://schemas.microsoft.com/office/drawing/2014/main" id="{C308BE6C-4271-42E8-AA61-175024EFEB0D}"/>
              </a:ext>
            </a:extLst>
          </p:cNvPr>
          <p:cNvSpPr>
            <a:spLocks noGrp="1"/>
          </p:cNvSpPr>
          <p:nvPr>
            <p:ph type="sldNum" sz="quarter" idx="10"/>
          </p:nvPr>
        </p:nvSpPr>
        <p:spPr/>
        <p:txBody>
          <a:bodyPr/>
          <a:lstStyle/>
          <a:p>
            <a:fld id="{87E1C948-A344-491D-8DB0-86668A8521AB}" type="slidenum">
              <a:rPr lang="en-US" smtClean="0"/>
              <a:t>4</a:t>
            </a:fld>
            <a:endParaRPr lang="en-US"/>
          </a:p>
        </p:txBody>
      </p:sp>
      <p:sp>
        <p:nvSpPr>
          <p:cNvPr id="11" name="Arrow: Chevron 10">
            <a:extLst>
              <a:ext uri="{FF2B5EF4-FFF2-40B4-BE49-F238E27FC236}">
                <a16:creationId xmlns:a16="http://schemas.microsoft.com/office/drawing/2014/main" id="{E425A7C6-9BDF-4123-A49C-2A001E63FC41}"/>
              </a:ext>
            </a:extLst>
          </p:cNvPr>
          <p:cNvSpPr/>
          <p:nvPr/>
        </p:nvSpPr>
        <p:spPr>
          <a:xfrm>
            <a:off x="2194538" y="2361787"/>
            <a:ext cx="1764568" cy="66453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ahnschrift SemiCondensed" panose="020B0502040204020203" pitchFamily="34" charset="0"/>
            </a:endParaRPr>
          </a:p>
        </p:txBody>
      </p:sp>
      <p:sp>
        <p:nvSpPr>
          <p:cNvPr id="12" name="Arrow: Chevron 11">
            <a:extLst>
              <a:ext uri="{FF2B5EF4-FFF2-40B4-BE49-F238E27FC236}">
                <a16:creationId xmlns:a16="http://schemas.microsoft.com/office/drawing/2014/main" id="{D64F9BCA-2A98-4EE9-9493-C2E795E7DDDE}"/>
              </a:ext>
            </a:extLst>
          </p:cNvPr>
          <p:cNvSpPr/>
          <p:nvPr/>
        </p:nvSpPr>
        <p:spPr>
          <a:xfrm>
            <a:off x="3591650" y="2358723"/>
            <a:ext cx="1839898" cy="664535"/>
          </a:xfrm>
          <a:prstGeom prst="chevron">
            <a:avLst/>
          </a:prstGeom>
          <a:solidFill>
            <a:srgbClr val="47A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ahnschrift SemiCondensed" panose="020B0502040204020203" pitchFamily="34" charset="0"/>
              </a:rPr>
              <a:t>Executive summary</a:t>
            </a:r>
          </a:p>
        </p:txBody>
      </p:sp>
      <p:sp>
        <p:nvSpPr>
          <p:cNvPr id="13" name="Arrow: Chevron 12">
            <a:extLst>
              <a:ext uri="{FF2B5EF4-FFF2-40B4-BE49-F238E27FC236}">
                <a16:creationId xmlns:a16="http://schemas.microsoft.com/office/drawing/2014/main" id="{A0C47D6A-7B01-46B9-8659-10283878B789}"/>
              </a:ext>
            </a:extLst>
          </p:cNvPr>
          <p:cNvSpPr/>
          <p:nvPr/>
        </p:nvSpPr>
        <p:spPr>
          <a:xfrm>
            <a:off x="6569525" y="2364850"/>
            <a:ext cx="1785783" cy="664535"/>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ahnschrift SemiCondensed" panose="020B0502040204020203" pitchFamily="34" charset="0"/>
              </a:rPr>
              <a:t>Results</a:t>
            </a:r>
          </a:p>
        </p:txBody>
      </p:sp>
      <p:sp>
        <p:nvSpPr>
          <p:cNvPr id="14" name="Arrow: Chevron 13">
            <a:extLst>
              <a:ext uri="{FF2B5EF4-FFF2-40B4-BE49-F238E27FC236}">
                <a16:creationId xmlns:a16="http://schemas.microsoft.com/office/drawing/2014/main" id="{70B02042-6910-48CC-8919-54FBFBDFD50A}"/>
              </a:ext>
            </a:extLst>
          </p:cNvPr>
          <p:cNvSpPr/>
          <p:nvPr/>
        </p:nvSpPr>
        <p:spPr>
          <a:xfrm>
            <a:off x="8007690" y="2358723"/>
            <a:ext cx="1766583" cy="676068"/>
          </a:xfrm>
          <a:prstGeom prst="chevron">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ahnschrift SemiCondensed" panose="020B0502040204020203" pitchFamily="34" charset="0"/>
              </a:rPr>
              <a:t>Next steps</a:t>
            </a:r>
          </a:p>
        </p:txBody>
      </p:sp>
      <p:sp>
        <p:nvSpPr>
          <p:cNvPr id="16" name="TextBox 15">
            <a:extLst>
              <a:ext uri="{FF2B5EF4-FFF2-40B4-BE49-F238E27FC236}">
                <a16:creationId xmlns:a16="http://schemas.microsoft.com/office/drawing/2014/main" id="{283A893E-0D98-4B70-B3A9-F1E1B5046C3F}"/>
              </a:ext>
            </a:extLst>
          </p:cNvPr>
          <p:cNvSpPr txBox="1"/>
          <p:nvPr/>
        </p:nvSpPr>
        <p:spPr>
          <a:xfrm>
            <a:off x="712673" y="3429000"/>
            <a:ext cx="1319326" cy="1384995"/>
          </a:xfrm>
          <a:prstGeom prst="rect">
            <a:avLst/>
          </a:prstGeom>
          <a:noFill/>
        </p:spPr>
        <p:txBody>
          <a:bodyPr wrap="square" rtlCol="0">
            <a:spAutoFit/>
          </a:bodyPr>
          <a:lstStyle/>
          <a:p>
            <a:r>
              <a:rPr lang="en-US" sz="1200" dirty="0">
                <a:solidFill>
                  <a:schemeClr val="tx2"/>
                </a:solidFill>
                <a:latin typeface="Bahnschrift SemiCondensed" panose="020B0502040204020203" pitchFamily="34" charset="0"/>
              </a:rPr>
              <a:t>Includes the introduction of team members,</a:t>
            </a:r>
          </a:p>
          <a:p>
            <a:r>
              <a:rPr lang="en-US" sz="1200" dirty="0">
                <a:solidFill>
                  <a:schemeClr val="tx2"/>
                </a:solidFill>
                <a:latin typeface="Bahnschrift SemiCondensed" panose="020B0502040204020203" pitchFamily="34" charset="0"/>
              </a:rPr>
              <a:t>About the product, About the company etc.</a:t>
            </a:r>
          </a:p>
          <a:p>
            <a:r>
              <a:rPr lang="en-US" sz="1200" dirty="0">
                <a:solidFill>
                  <a:schemeClr val="tx2"/>
                </a:solidFill>
                <a:latin typeface="Bahnschrift SemiCondensed" panose="020B0502040204020203" pitchFamily="34" charset="0"/>
              </a:rPr>
              <a:t> </a:t>
            </a:r>
          </a:p>
        </p:txBody>
      </p:sp>
      <p:grpSp>
        <p:nvGrpSpPr>
          <p:cNvPr id="29" name="Group 28">
            <a:extLst>
              <a:ext uri="{FF2B5EF4-FFF2-40B4-BE49-F238E27FC236}">
                <a16:creationId xmlns:a16="http://schemas.microsoft.com/office/drawing/2014/main" id="{45D1F0BE-7310-4404-8E38-78449B8177A2}"/>
              </a:ext>
            </a:extLst>
          </p:cNvPr>
          <p:cNvGrpSpPr/>
          <p:nvPr/>
        </p:nvGrpSpPr>
        <p:grpSpPr>
          <a:xfrm rot="10800000">
            <a:off x="1040925" y="2854152"/>
            <a:ext cx="71695" cy="574848"/>
            <a:chOff x="1008118" y="2816701"/>
            <a:chExt cx="71695" cy="574848"/>
          </a:xfrm>
        </p:grpSpPr>
        <p:cxnSp>
          <p:nvCxnSpPr>
            <p:cNvPr id="30" name="Straight Connector 29">
              <a:extLst>
                <a:ext uri="{FF2B5EF4-FFF2-40B4-BE49-F238E27FC236}">
                  <a16:creationId xmlns:a16="http://schemas.microsoft.com/office/drawing/2014/main" id="{A6253B93-4A62-495F-9D10-84A00790AC98}"/>
                </a:ext>
              </a:extLst>
            </p:cNvPr>
            <p:cNvCxnSpPr>
              <a:cxnSpLocks/>
              <a:stCxn id="31" idx="0"/>
            </p:cNvCxnSpPr>
            <p:nvPr/>
          </p:nvCxnSpPr>
          <p:spPr>
            <a:xfrm rot="10800000">
              <a:off x="1043966" y="2816701"/>
              <a:ext cx="0" cy="503153"/>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9AE89CB5-84AC-482A-B2BC-DB05F8D40E1F}"/>
                </a:ext>
              </a:extLst>
            </p:cNvPr>
            <p:cNvSpPr/>
            <p:nvPr/>
          </p:nvSpPr>
          <p:spPr>
            <a:xfrm>
              <a:off x="1008118" y="3319854"/>
              <a:ext cx="71695" cy="71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76D97EE5-569D-476D-81EA-4E2EC70C14C6}"/>
              </a:ext>
            </a:extLst>
          </p:cNvPr>
          <p:cNvSpPr txBox="1"/>
          <p:nvPr/>
        </p:nvSpPr>
        <p:spPr>
          <a:xfrm>
            <a:off x="2392712" y="1143289"/>
            <a:ext cx="1696156" cy="830997"/>
          </a:xfrm>
          <a:prstGeom prst="rect">
            <a:avLst/>
          </a:prstGeom>
          <a:noFill/>
        </p:spPr>
        <p:txBody>
          <a:bodyPr wrap="square" rtlCol="0">
            <a:spAutoFit/>
          </a:bodyPr>
          <a:lstStyle/>
          <a:p>
            <a:r>
              <a:rPr lang="en-US" sz="1200" dirty="0">
                <a:solidFill>
                  <a:schemeClr val="tx2"/>
                </a:solidFill>
                <a:latin typeface="Bahnschrift SemiCondensed" panose="020B0502040204020203" pitchFamily="34" charset="0"/>
              </a:rPr>
              <a:t>Include the problem statement and about the data given</a:t>
            </a:r>
          </a:p>
          <a:p>
            <a:endParaRPr lang="en-US" sz="1200" dirty="0">
              <a:solidFill>
                <a:schemeClr val="tx2"/>
              </a:solidFill>
              <a:latin typeface="Bahnschrift SemiCondensed" panose="020B0502040204020203" pitchFamily="34" charset="0"/>
            </a:endParaRPr>
          </a:p>
        </p:txBody>
      </p:sp>
      <p:sp>
        <p:nvSpPr>
          <p:cNvPr id="50" name="TextBox 49">
            <a:extLst>
              <a:ext uri="{FF2B5EF4-FFF2-40B4-BE49-F238E27FC236}">
                <a16:creationId xmlns:a16="http://schemas.microsoft.com/office/drawing/2014/main" id="{3DBF8ED7-C2A5-47C5-8249-607D31629B5A}"/>
              </a:ext>
            </a:extLst>
          </p:cNvPr>
          <p:cNvSpPr txBox="1"/>
          <p:nvPr/>
        </p:nvSpPr>
        <p:spPr>
          <a:xfrm>
            <a:off x="6770518" y="877141"/>
            <a:ext cx="1625777" cy="1015663"/>
          </a:xfrm>
          <a:prstGeom prst="rect">
            <a:avLst/>
          </a:prstGeom>
          <a:noFill/>
        </p:spPr>
        <p:txBody>
          <a:bodyPr wrap="square" rtlCol="0">
            <a:spAutoFit/>
          </a:bodyPr>
          <a:lstStyle/>
          <a:p>
            <a:r>
              <a:rPr lang="en-US" sz="1200" dirty="0">
                <a:solidFill>
                  <a:schemeClr val="tx2"/>
                </a:solidFill>
                <a:latin typeface="Bahnschrift SemiCondensed" panose="020B0502040204020203" pitchFamily="34" charset="0"/>
              </a:rPr>
              <a:t>Includes the results obtained in model building and recommendations based on the results</a:t>
            </a:r>
          </a:p>
        </p:txBody>
      </p:sp>
      <p:grpSp>
        <p:nvGrpSpPr>
          <p:cNvPr id="57" name="Group 56">
            <a:extLst>
              <a:ext uri="{FF2B5EF4-FFF2-40B4-BE49-F238E27FC236}">
                <a16:creationId xmlns:a16="http://schemas.microsoft.com/office/drawing/2014/main" id="{5DE92E08-8658-4F7F-8F17-0EF263262BF7}"/>
              </a:ext>
            </a:extLst>
          </p:cNvPr>
          <p:cNvGrpSpPr/>
          <p:nvPr/>
        </p:nvGrpSpPr>
        <p:grpSpPr>
          <a:xfrm>
            <a:off x="3084842" y="1816121"/>
            <a:ext cx="71695" cy="656896"/>
            <a:chOff x="1008118" y="2734653"/>
            <a:chExt cx="71695" cy="656896"/>
          </a:xfrm>
        </p:grpSpPr>
        <p:cxnSp>
          <p:nvCxnSpPr>
            <p:cNvPr id="58" name="Straight Connector 57">
              <a:extLst>
                <a:ext uri="{FF2B5EF4-FFF2-40B4-BE49-F238E27FC236}">
                  <a16:creationId xmlns:a16="http://schemas.microsoft.com/office/drawing/2014/main" id="{4CF07C7F-916C-4BC6-99D6-9912FEC3D37B}"/>
                </a:ext>
              </a:extLst>
            </p:cNvPr>
            <p:cNvCxnSpPr>
              <a:cxnSpLocks/>
              <a:stCxn id="59" idx="0"/>
            </p:cNvCxnSpPr>
            <p:nvPr/>
          </p:nvCxnSpPr>
          <p:spPr>
            <a:xfrm flipV="1">
              <a:off x="1043966" y="2734653"/>
              <a:ext cx="0" cy="585201"/>
            </a:xfrm>
            <a:prstGeom prst="line">
              <a:avLst/>
            </a:prstGeom>
            <a:ln w="19050">
              <a:solidFill>
                <a:srgbClr val="47ADB9"/>
              </a:solidFill>
            </a:ln>
          </p:spPr>
          <p:style>
            <a:lnRef idx="1">
              <a:schemeClr val="dk1"/>
            </a:lnRef>
            <a:fillRef idx="0">
              <a:schemeClr val="dk1"/>
            </a:fillRef>
            <a:effectRef idx="0">
              <a:schemeClr val="dk1"/>
            </a:effectRef>
            <a:fontRef idx="minor">
              <a:schemeClr val="tx1"/>
            </a:fontRef>
          </p:style>
        </p:cxnSp>
        <p:sp>
          <p:nvSpPr>
            <p:cNvPr id="59" name="Oval 58">
              <a:extLst>
                <a:ext uri="{FF2B5EF4-FFF2-40B4-BE49-F238E27FC236}">
                  <a16:creationId xmlns:a16="http://schemas.microsoft.com/office/drawing/2014/main" id="{064E2275-F16A-40C5-A8C3-A1172A181EC0}"/>
                </a:ext>
              </a:extLst>
            </p:cNvPr>
            <p:cNvSpPr/>
            <p:nvPr/>
          </p:nvSpPr>
          <p:spPr>
            <a:xfrm>
              <a:off x="1008118" y="3319854"/>
              <a:ext cx="71695" cy="71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Arrow: Chevron 65">
            <a:extLst>
              <a:ext uri="{FF2B5EF4-FFF2-40B4-BE49-F238E27FC236}">
                <a16:creationId xmlns:a16="http://schemas.microsoft.com/office/drawing/2014/main" id="{6C247BDF-20ED-40ED-9970-64BF35189800}"/>
              </a:ext>
            </a:extLst>
          </p:cNvPr>
          <p:cNvSpPr/>
          <p:nvPr/>
        </p:nvSpPr>
        <p:spPr>
          <a:xfrm>
            <a:off x="5080086" y="2367553"/>
            <a:ext cx="1819970" cy="66453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ahnschrift SemiCondensed" panose="020B0502040204020203" pitchFamily="34" charset="0"/>
              </a:rPr>
              <a:t>Sectional summaries</a:t>
            </a:r>
          </a:p>
        </p:txBody>
      </p:sp>
      <p:sp>
        <p:nvSpPr>
          <p:cNvPr id="67" name="TextBox 66">
            <a:extLst>
              <a:ext uri="{FF2B5EF4-FFF2-40B4-BE49-F238E27FC236}">
                <a16:creationId xmlns:a16="http://schemas.microsoft.com/office/drawing/2014/main" id="{3C0FA79E-F652-4713-AA3E-1E56302D0EB5}"/>
              </a:ext>
            </a:extLst>
          </p:cNvPr>
          <p:cNvSpPr txBox="1"/>
          <p:nvPr/>
        </p:nvSpPr>
        <p:spPr>
          <a:xfrm>
            <a:off x="5431548" y="3517294"/>
            <a:ext cx="1644934" cy="830997"/>
          </a:xfrm>
          <a:prstGeom prst="rect">
            <a:avLst/>
          </a:prstGeom>
          <a:noFill/>
        </p:spPr>
        <p:txBody>
          <a:bodyPr wrap="square" rtlCol="0">
            <a:spAutoFit/>
          </a:bodyPr>
          <a:lstStyle/>
          <a:p>
            <a:r>
              <a:rPr lang="en-US" sz="1200" dirty="0">
                <a:solidFill>
                  <a:schemeClr val="tx2"/>
                </a:solidFill>
                <a:latin typeface="Bahnschrift SemiCondensed" panose="020B0502040204020203" pitchFamily="34" charset="0"/>
              </a:rPr>
              <a:t>Includes Profiling summary,</a:t>
            </a:r>
          </a:p>
          <a:p>
            <a:r>
              <a:rPr lang="en-US" sz="1200" dirty="0">
                <a:solidFill>
                  <a:schemeClr val="tx2"/>
                </a:solidFill>
                <a:latin typeface="Bahnschrift SemiCondensed" panose="020B0502040204020203" pitchFamily="34" charset="0"/>
              </a:rPr>
              <a:t>Modeling summary,</a:t>
            </a:r>
          </a:p>
          <a:p>
            <a:r>
              <a:rPr lang="en-US" sz="1200" dirty="0">
                <a:solidFill>
                  <a:schemeClr val="tx2"/>
                </a:solidFill>
                <a:latin typeface="Bahnschrift SemiCondensed" panose="020B0502040204020203" pitchFamily="34" charset="0"/>
              </a:rPr>
              <a:t>Results summary</a:t>
            </a:r>
          </a:p>
        </p:txBody>
      </p:sp>
      <p:grpSp>
        <p:nvGrpSpPr>
          <p:cNvPr id="68" name="Group 67">
            <a:extLst>
              <a:ext uri="{FF2B5EF4-FFF2-40B4-BE49-F238E27FC236}">
                <a16:creationId xmlns:a16="http://schemas.microsoft.com/office/drawing/2014/main" id="{5C672446-ADEE-4F6B-B974-889A42A8E2E9}"/>
              </a:ext>
            </a:extLst>
          </p:cNvPr>
          <p:cNvGrpSpPr/>
          <p:nvPr/>
        </p:nvGrpSpPr>
        <p:grpSpPr>
          <a:xfrm rot="10800000">
            <a:off x="5853585" y="2917822"/>
            <a:ext cx="71695" cy="537673"/>
            <a:chOff x="1008118" y="2892788"/>
            <a:chExt cx="71695" cy="537673"/>
          </a:xfrm>
        </p:grpSpPr>
        <p:cxnSp>
          <p:nvCxnSpPr>
            <p:cNvPr id="69" name="Straight Connector 68">
              <a:extLst>
                <a:ext uri="{FF2B5EF4-FFF2-40B4-BE49-F238E27FC236}">
                  <a16:creationId xmlns:a16="http://schemas.microsoft.com/office/drawing/2014/main" id="{57EC8ACE-03CB-47F0-8665-8A662C8CB52F}"/>
                </a:ext>
              </a:extLst>
            </p:cNvPr>
            <p:cNvCxnSpPr>
              <a:cxnSpLocks/>
              <a:stCxn id="70" idx="0"/>
            </p:cNvCxnSpPr>
            <p:nvPr/>
          </p:nvCxnSpPr>
          <p:spPr>
            <a:xfrm rot="10800000">
              <a:off x="1043966" y="2892788"/>
              <a:ext cx="0" cy="465978"/>
            </a:xfrm>
            <a:prstGeom prst="line">
              <a:avLst/>
            </a:prstGeom>
            <a:ln w="19050">
              <a:solidFill>
                <a:schemeClr val="accent4"/>
              </a:solidFill>
            </a:ln>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BF638C9A-4E52-4584-82AA-D01487061BD4}"/>
                </a:ext>
              </a:extLst>
            </p:cNvPr>
            <p:cNvSpPr/>
            <p:nvPr/>
          </p:nvSpPr>
          <p:spPr>
            <a:xfrm>
              <a:off x="1008118" y="3358766"/>
              <a:ext cx="71695" cy="71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FB604020-7851-4D94-BD5A-7C7364B5206C}"/>
              </a:ext>
            </a:extLst>
          </p:cNvPr>
          <p:cNvGrpSpPr/>
          <p:nvPr/>
        </p:nvGrpSpPr>
        <p:grpSpPr>
          <a:xfrm>
            <a:off x="7425129" y="1891935"/>
            <a:ext cx="71695" cy="617839"/>
            <a:chOff x="1008118" y="2773710"/>
            <a:chExt cx="71695" cy="617839"/>
          </a:xfrm>
        </p:grpSpPr>
        <p:cxnSp>
          <p:nvCxnSpPr>
            <p:cNvPr id="75" name="Straight Connector 74">
              <a:extLst>
                <a:ext uri="{FF2B5EF4-FFF2-40B4-BE49-F238E27FC236}">
                  <a16:creationId xmlns:a16="http://schemas.microsoft.com/office/drawing/2014/main" id="{33537A43-4DB5-4EC6-86AB-5DA7EBCFDD72}"/>
                </a:ext>
              </a:extLst>
            </p:cNvPr>
            <p:cNvCxnSpPr>
              <a:cxnSpLocks/>
              <a:stCxn id="76" idx="0"/>
            </p:cNvCxnSpPr>
            <p:nvPr/>
          </p:nvCxnSpPr>
          <p:spPr>
            <a:xfrm flipV="1">
              <a:off x="1043966" y="2773710"/>
              <a:ext cx="0" cy="546144"/>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76" name="Oval 75">
              <a:extLst>
                <a:ext uri="{FF2B5EF4-FFF2-40B4-BE49-F238E27FC236}">
                  <a16:creationId xmlns:a16="http://schemas.microsoft.com/office/drawing/2014/main" id="{3CBFF0DB-5946-4B82-B1E5-28E54628DBB7}"/>
                </a:ext>
              </a:extLst>
            </p:cNvPr>
            <p:cNvSpPr/>
            <p:nvPr/>
          </p:nvSpPr>
          <p:spPr>
            <a:xfrm>
              <a:off x="1008118" y="3319854"/>
              <a:ext cx="71695" cy="71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B31F6C2A-3473-41AA-94F0-DACFE2698ADC}"/>
              </a:ext>
            </a:extLst>
          </p:cNvPr>
          <p:cNvGrpSpPr/>
          <p:nvPr/>
        </p:nvGrpSpPr>
        <p:grpSpPr>
          <a:xfrm rot="10800000">
            <a:off x="9053434" y="2893372"/>
            <a:ext cx="71695" cy="500061"/>
            <a:chOff x="1008118" y="2891488"/>
            <a:chExt cx="71695" cy="500061"/>
          </a:xfrm>
        </p:grpSpPr>
        <p:cxnSp>
          <p:nvCxnSpPr>
            <p:cNvPr id="94" name="Straight Connector 93">
              <a:extLst>
                <a:ext uri="{FF2B5EF4-FFF2-40B4-BE49-F238E27FC236}">
                  <a16:creationId xmlns:a16="http://schemas.microsoft.com/office/drawing/2014/main" id="{0743E4B7-FAF4-4FF2-BADB-E20E9A030B1C}"/>
                </a:ext>
              </a:extLst>
            </p:cNvPr>
            <p:cNvCxnSpPr>
              <a:cxnSpLocks/>
              <a:stCxn id="95" idx="0"/>
            </p:cNvCxnSpPr>
            <p:nvPr/>
          </p:nvCxnSpPr>
          <p:spPr>
            <a:xfrm rot="10800000">
              <a:off x="1043966" y="2891488"/>
              <a:ext cx="0" cy="428366"/>
            </a:xfrm>
            <a:prstGeom prst="line">
              <a:avLst/>
            </a:prstGeom>
            <a:ln w="19050">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95" name="Oval 94">
              <a:extLst>
                <a:ext uri="{FF2B5EF4-FFF2-40B4-BE49-F238E27FC236}">
                  <a16:creationId xmlns:a16="http://schemas.microsoft.com/office/drawing/2014/main" id="{597340B1-8D35-499F-A9C3-494BB127A2FF}"/>
                </a:ext>
              </a:extLst>
            </p:cNvPr>
            <p:cNvSpPr/>
            <p:nvPr/>
          </p:nvSpPr>
          <p:spPr>
            <a:xfrm>
              <a:off x="1008118" y="3319854"/>
              <a:ext cx="71695" cy="71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Arrow: Chevron 44">
            <a:extLst>
              <a:ext uri="{FF2B5EF4-FFF2-40B4-BE49-F238E27FC236}">
                <a16:creationId xmlns:a16="http://schemas.microsoft.com/office/drawing/2014/main" id="{7127C62A-8B99-46C0-B545-7B9CFB1C27D3}"/>
              </a:ext>
            </a:extLst>
          </p:cNvPr>
          <p:cNvSpPr/>
          <p:nvPr/>
        </p:nvSpPr>
        <p:spPr>
          <a:xfrm>
            <a:off x="9434925" y="2367553"/>
            <a:ext cx="1981333" cy="664535"/>
          </a:xfrm>
          <a:prstGeom prst="chevron">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ahnschrift SemiCondensed" panose="020B0502040204020203" pitchFamily="34" charset="0"/>
              </a:rPr>
              <a:t>Appendix &amp; References</a:t>
            </a:r>
          </a:p>
        </p:txBody>
      </p:sp>
      <p:sp>
        <p:nvSpPr>
          <p:cNvPr id="47" name="TextBox 46">
            <a:extLst>
              <a:ext uri="{FF2B5EF4-FFF2-40B4-BE49-F238E27FC236}">
                <a16:creationId xmlns:a16="http://schemas.microsoft.com/office/drawing/2014/main" id="{473E3143-7156-44F1-B6D0-009C89D23A18}"/>
              </a:ext>
            </a:extLst>
          </p:cNvPr>
          <p:cNvSpPr txBox="1"/>
          <p:nvPr/>
        </p:nvSpPr>
        <p:spPr>
          <a:xfrm>
            <a:off x="10258457" y="914813"/>
            <a:ext cx="1551750" cy="1015663"/>
          </a:xfrm>
          <a:prstGeom prst="rect">
            <a:avLst/>
          </a:prstGeom>
          <a:noFill/>
        </p:spPr>
        <p:txBody>
          <a:bodyPr wrap="square">
            <a:spAutoFit/>
          </a:bodyPr>
          <a:lstStyle/>
          <a:p>
            <a:r>
              <a:rPr lang="en-US" sz="1200" dirty="0">
                <a:solidFill>
                  <a:schemeClr val="tx2"/>
                </a:solidFill>
                <a:latin typeface="Bahnschrift SemiCondensed" panose="020B0502040204020203" pitchFamily="34" charset="0"/>
              </a:rPr>
              <a:t>Includes the additional slides regrading the project which might come in handy and links to refer</a:t>
            </a:r>
          </a:p>
        </p:txBody>
      </p:sp>
      <p:grpSp>
        <p:nvGrpSpPr>
          <p:cNvPr id="48" name="Group 47">
            <a:extLst>
              <a:ext uri="{FF2B5EF4-FFF2-40B4-BE49-F238E27FC236}">
                <a16:creationId xmlns:a16="http://schemas.microsoft.com/office/drawing/2014/main" id="{67F5C5DB-3735-43FA-A3C4-1941498B7727}"/>
              </a:ext>
            </a:extLst>
          </p:cNvPr>
          <p:cNvGrpSpPr/>
          <p:nvPr/>
        </p:nvGrpSpPr>
        <p:grpSpPr>
          <a:xfrm>
            <a:off x="10895253" y="1960651"/>
            <a:ext cx="71695" cy="508738"/>
            <a:chOff x="1008118" y="2882811"/>
            <a:chExt cx="71695" cy="508738"/>
          </a:xfrm>
        </p:grpSpPr>
        <p:cxnSp>
          <p:nvCxnSpPr>
            <p:cNvPr id="51" name="Straight Connector 50">
              <a:extLst>
                <a:ext uri="{FF2B5EF4-FFF2-40B4-BE49-F238E27FC236}">
                  <a16:creationId xmlns:a16="http://schemas.microsoft.com/office/drawing/2014/main" id="{B2FD7644-1A0A-4D45-8A40-493D506A791A}"/>
                </a:ext>
              </a:extLst>
            </p:cNvPr>
            <p:cNvCxnSpPr>
              <a:cxnSpLocks/>
              <a:stCxn id="54" idx="0"/>
            </p:cNvCxnSpPr>
            <p:nvPr/>
          </p:nvCxnSpPr>
          <p:spPr>
            <a:xfrm flipV="1">
              <a:off x="1043966" y="2882811"/>
              <a:ext cx="0" cy="437043"/>
            </a:xfrm>
            <a:prstGeom prst="line">
              <a:avLst/>
            </a:prstGeom>
            <a:ln w="19050">
              <a:solidFill>
                <a:srgbClr val="A6A6EE"/>
              </a:solidFill>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2708F7A-D3AC-4DA7-9246-BF796CE90586}"/>
                </a:ext>
              </a:extLst>
            </p:cNvPr>
            <p:cNvSpPr/>
            <p:nvPr/>
          </p:nvSpPr>
          <p:spPr>
            <a:xfrm>
              <a:off x="1008118" y="3319854"/>
              <a:ext cx="71695" cy="71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D3E791CD-7AC9-44CF-B035-529849558022}"/>
              </a:ext>
            </a:extLst>
          </p:cNvPr>
          <p:cNvGrpSpPr/>
          <p:nvPr/>
        </p:nvGrpSpPr>
        <p:grpSpPr>
          <a:xfrm>
            <a:off x="872648" y="2364127"/>
            <a:ext cx="1675633" cy="664535"/>
            <a:chOff x="68373" y="2367638"/>
            <a:chExt cx="1018309" cy="664535"/>
          </a:xfrm>
        </p:grpSpPr>
        <p:sp>
          <p:nvSpPr>
            <p:cNvPr id="10" name="Arrow: Chevron 9">
              <a:extLst>
                <a:ext uri="{FF2B5EF4-FFF2-40B4-BE49-F238E27FC236}">
                  <a16:creationId xmlns:a16="http://schemas.microsoft.com/office/drawing/2014/main" id="{AD6C93FA-D490-4F66-8474-6E92F690E3D6}"/>
                </a:ext>
              </a:extLst>
            </p:cNvPr>
            <p:cNvSpPr/>
            <p:nvPr/>
          </p:nvSpPr>
          <p:spPr>
            <a:xfrm>
              <a:off x="68373" y="2367638"/>
              <a:ext cx="1017590" cy="664535"/>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Bahnschrift SemiCondensed" panose="020B0502040204020203" pitchFamily="34" charset="0"/>
              </a:endParaRPr>
            </a:p>
          </p:txBody>
        </p:sp>
        <p:sp>
          <p:nvSpPr>
            <p:cNvPr id="60" name="TextBox 59">
              <a:extLst>
                <a:ext uri="{FF2B5EF4-FFF2-40B4-BE49-F238E27FC236}">
                  <a16:creationId xmlns:a16="http://schemas.microsoft.com/office/drawing/2014/main" id="{213D93FE-CE65-49BB-ABB1-C7190488F4F0}"/>
                </a:ext>
              </a:extLst>
            </p:cNvPr>
            <p:cNvSpPr txBox="1"/>
            <p:nvPr/>
          </p:nvSpPr>
          <p:spPr>
            <a:xfrm>
              <a:off x="131628" y="2517508"/>
              <a:ext cx="955054" cy="338554"/>
            </a:xfrm>
            <a:prstGeom prst="rect">
              <a:avLst/>
            </a:prstGeom>
            <a:noFill/>
          </p:spPr>
          <p:txBody>
            <a:bodyPr wrap="square">
              <a:spAutoFit/>
            </a:bodyPr>
            <a:lstStyle/>
            <a:p>
              <a:pPr algn="ctr"/>
              <a:r>
                <a:rPr lang="en-US" altLang="zh-CN" sz="1600" dirty="0">
                  <a:solidFill>
                    <a:schemeClr val="bg1"/>
                  </a:solidFill>
                  <a:latin typeface="Bahnschrift SemiCondensed" panose="020B0502040204020203" pitchFamily="34" charset="0"/>
                </a:rPr>
                <a:t>Introduction</a:t>
              </a:r>
            </a:p>
          </p:txBody>
        </p:sp>
      </p:grpSp>
      <p:sp>
        <p:nvSpPr>
          <p:cNvPr id="55" name="TextBox 54">
            <a:extLst>
              <a:ext uri="{FF2B5EF4-FFF2-40B4-BE49-F238E27FC236}">
                <a16:creationId xmlns:a16="http://schemas.microsoft.com/office/drawing/2014/main" id="{1D3E1930-2A50-9996-B038-814E9BC44081}"/>
              </a:ext>
            </a:extLst>
          </p:cNvPr>
          <p:cNvSpPr txBox="1"/>
          <p:nvPr/>
        </p:nvSpPr>
        <p:spPr>
          <a:xfrm>
            <a:off x="2306274" y="2378247"/>
            <a:ext cx="1525017" cy="584775"/>
          </a:xfrm>
          <a:prstGeom prst="rect">
            <a:avLst/>
          </a:prstGeom>
          <a:noFill/>
        </p:spPr>
        <p:txBody>
          <a:bodyPr wrap="square">
            <a:spAutoFit/>
          </a:bodyPr>
          <a:lstStyle/>
          <a:p>
            <a:pPr algn="ctr"/>
            <a:r>
              <a:rPr lang="en-US" altLang="zh-CN" sz="1600" dirty="0">
                <a:solidFill>
                  <a:schemeClr val="bg1"/>
                </a:solidFill>
                <a:latin typeface="Bahnschrift SemiCondensed" panose="020B0502040204020203" pitchFamily="34" charset="0"/>
              </a:rPr>
              <a:t>Business </a:t>
            </a:r>
          </a:p>
          <a:p>
            <a:pPr algn="ctr"/>
            <a:r>
              <a:rPr lang="en-US" altLang="zh-CN" sz="1600" dirty="0">
                <a:solidFill>
                  <a:schemeClr val="bg1"/>
                </a:solidFill>
                <a:latin typeface="Bahnschrift SemiCondensed" panose="020B0502040204020203" pitchFamily="34" charset="0"/>
              </a:rPr>
              <a:t>Objective</a:t>
            </a:r>
          </a:p>
        </p:txBody>
      </p:sp>
      <p:grpSp>
        <p:nvGrpSpPr>
          <p:cNvPr id="4" name="Group 3">
            <a:extLst>
              <a:ext uri="{FF2B5EF4-FFF2-40B4-BE49-F238E27FC236}">
                <a16:creationId xmlns:a16="http://schemas.microsoft.com/office/drawing/2014/main" id="{A88A3A24-8758-48FA-DAB0-3E1018359B88}"/>
              </a:ext>
            </a:extLst>
          </p:cNvPr>
          <p:cNvGrpSpPr/>
          <p:nvPr/>
        </p:nvGrpSpPr>
        <p:grpSpPr>
          <a:xfrm rot="10800000">
            <a:off x="4017173" y="2908586"/>
            <a:ext cx="71695" cy="537673"/>
            <a:chOff x="1008118" y="2892788"/>
            <a:chExt cx="71695" cy="537673"/>
          </a:xfrm>
        </p:grpSpPr>
        <p:cxnSp>
          <p:nvCxnSpPr>
            <p:cNvPr id="5" name="Straight Connector 4">
              <a:extLst>
                <a:ext uri="{FF2B5EF4-FFF2-40B4-BE49-F238E27FC236}">
                  <a16:creationId xmlns:a16="http://schemas.microsoft.com/office/drawing/2014/main" id="{0FA8EF92-B46F-293F-DFE0-EF46807FB774}"/>
                </a:ext>
              </a:extLst>
            </p:cNvPr>
            <p:cNvCxnSpPr>
              <a:cxnSpLocks/>
              <a:stCxn id="6" idx="0"/>
            </p:cNvCxnSpPr>
            <p:nvPr/>
          </p:nvCxnSpPr>
          <p:spPr>
            <a:xfrm rot="10800000">
              <a:off x="1043966" y="2892788"/>
              <a:ext cx="0" cy="465978"/>
            </a:xfrm>
            <a:prstGeom prst="line">
              <a:avLst/>
            </a:prstGeom>
            <a:ln w="19050">
              <a:solidFill>
                <a:schemeClr val="accent4"/>
              </a:solidFill>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8D8DCC3E-E6B4-D38C-D06D-EEE7ED059165}"/>
                </a:ext>
              </a:extLst>
            </p:cNvPr>
            <p:cNvSpPr/>
            <p:nvPr/>
          </p:nvSpPr>
          <p:spPr>
            <a:xfrm>
              <a:off x="1008118" y="3358766"/>
              <a:ext cx="71695" cy="71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827AF592-D3B8-99DD-996C-1F0D490C8AAD}"/>
              </a:ext>
            </a:extLst>
          </p:cNvPr>
          <p:cNvSpPr txBox="1"/>
          <p:nvPr/>
        </p:nvSpPr>
        <p:spPr>
          <a:xfrm>
            <a:off x="3478178" y="3462082"/>
            <a:ext cx="1644934" cy="830997"/>
          </a:xfrm>
          <a:prstGeom prst="rect">
            <a:avLst/>
          </a:prstGeom>
          <a:noFill/>
        </p:spPr>
        <p:txBody>
          <a:bodyPr wrap="square" rtlCol="0">
            <a:spAutoFit/>
          </a:bodyPr>
          <a:lstStyle/>
          <a:p>
            <a:r>
              <a:rPr lang="en-US" sz="1200" dirty="0">
                <a:solidFill>
                  <a:schemeClr val="tx2"/>
                </a:solidFill>
                <a:latin typeface="Bahnschrift SemiCondensed" panose="020B0502040204020203" pitchFamily="34" charset="0"/>
              </a:rPr>
              <a:t>Includes the key insights and concise analysis of the whole presentation</a:t>
            </a:r>
          </a:p>
        </p:txBody>
      </p:sp>
      <p:sp>
        <p:nvSpPr>
          <p:cNvPr id="8" name="TextBox 7">
            <a:extLst>
              <a:ext uri="{FF2B5EF4-FFF2-40B4-BE49-F238E27FC236}">
                <a16:creationId xmlns:a16="http://schemas.microsoft.com/office/drawing/2014/main" id="{12773BD4-7BFB-6EA4-C55D-9D578F791045}"/>
              </a:ext>
            </a:extLst>
          </p:cNvPr>
          <p:cNvSpPr txBox="1"/>
          <p:nvPr/>
        </p:nvSpPr>
        <p:spPr>
          <a:xfrm>
            <a:off x="8337266" y="3429000"/>
            <a:ext cx="1509467" cy="830997"/>
          </a:xfrm>
          <a:prstGeom prst="rect">
            <a:avLst/>
          </a:prstGeom>
          <a:noFill/>
        </p:spPr>
        <p:txBody>
          <a:bodyPr wrap="square" rtlCol="0">
            <a:spAutoFit/>
          </a:bodyPr>
          <a:lstStyle/>
          <a:p>
            <a:r>
              <a:rPr lang="en-US" sz="1200" dirty="0">
                <a:solidFill>
                  <a:schemeClr val="tx2"/>
                </a:solidFill>
                <a:latin typeface="Bahnschrift SemiCondensed" panose="020B0502040204020203" pitchFamily="34" charset="0"/>
              </a:rPr>
              <a:t>Includes possible next steps that could be done for new business opportunity</a:t>
            </a:r>
          </a:p>
        </p:txBody>
      </p:sp>
    </p:spTree>
    <p:extLst>
      <p:ext uri="{BB962C8B-B14F-4D97-AF65-F5344CB8AC3E}">
        <p14:creationId xmlns:p14="http://schemas.microsoft.com/office/powerpoint/2010/main" val="176337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p:bldP spid="49" grpId="0"/>
      <p:bldP spid="50" grpId="0"/>
      <p:bldP spid="66" grpId="0" animBg="1"/>
      <p:bldP spid="67" grpId="0"/>
      <p:bldP spid="45" grpId="0" animBg="1"/>
      <p:bldP spid="47"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rPr>
              <a:t>About Introduction</a:t>
            </a:r>
            <a:endParaRPr lang="en-US" dirty="0">
              <a:solidFill>
                <a:schemeClr val="tx1">
                  <a:lumMod val="75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314713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AC208-272B-0546-BE95-F116D5B741F7}"/>
              </a:ext>
            </a:extLst>
          </p:cNvPr>
          <p:cNvSpPr>
            <a:spLocks noGrp="1"/>
          </p:cNvSpPr>
          <p:nvPr>
            <p:ph type="title"/>
          </p:nvPr>
        </p:nvSpPr>
        <p:spPr>
          <a:xfrm>
            <a:off x="393252" y="175551"/>
            <a:ext cx="10981765" cy="664536"/>
          </a:xfrm>
        </p:spPr>
        <p:txBody>
          <a:bodyPr/>
          <a:lstStyle/>
          <a:p>
            <a:r>
              <a:rPr lang="en-US" dirty="0"/>
              <a:t>Introduction</a:t>
            </a:r>
          </a:p>
        </p:txBody>
      </p:sp>
      <p:sp>
        <p:nvSpPr>
          <p:cNvPr id="57" name="TextBox 56">
            <a:extLst>
              <a:ext uri="{FF2B5EF4-FFF2-40B4-BE49-F238E27FC236}">
                <a16:creationId xmlns:a16="http://schemas.microsoft.com/office/drawing/2014/main" id="{0BE7189A-0A71-5D42-A554-38DC2549278E}"/>
              </a:ext>
            </a:extLst>
          </p:cNvPr>
          <p:cNvSpPr txBox="1"/>
          <p:nvPr/>
        </p:nvSpPr>
        <p:spPr>
          <a:xfrm>
            <a:off x="537542" y="104711"/>
            <a:ext cx="10090813" cy="1125191"/>
          </a:xfrm>
          <a:prstGeom prst="rect">
            <a:avLst/>
          </a:prstGeom>
        </p:spPr>
        <p:txBody>
          <a:bodyPr lIns="0" tIns="0" rIns="0" bIns="0"/>
          <a:lstStyle>
            <a:defPPr>
              <a:defRPr lang="en-US"/>
            </a:defPPr>
            <a:lvl1pPr lvl="0">
              <a:lnSpc>
                <a:spcPct val="90000"/>
              </a:lnSpc>
              <a:spcBef>
                <a:spcPct val="0"/>
              </a:spcBef>
              <a:buNone/>
              <a:defRPr sz="3200" b="0" i="0">
                <a:solidFill>
                  <a:srgbClr val="4A498E"/>
                </a:solidFill>
                <a:latin typeface="Calibri" panose="020F0502020204030204" pitchFamily="34" charset="0"/>
                <a:ea typeface="+mj-ea"/>
                <a:cs typeface="+mj-cs"/>
              </a:defRPr>
            </a:lvl1pPr>
          </a:lstStyle>
          <a:p>
            <a:pPr marL="342900" indent="-342900">
              <a:lnSpc>
                <a:spcPct val="150000"/>
              </a:lnSpc>
              <a:buFont typeface="Arial" panose="020B0604020202020204" pitchFamily="34" charset="0"/>
              <a:buChar char="•"/>
            </a:pPr>
            <a:endParaRPr lang="en-US" sz="2000" dirty="0">
              <a:solidFill>
                <a:srgbClr val="000000"/>
              </a:solidFill>
              <a:cs typeface="Calibri" panose="020F0502020204030204" pitchFamily="34" charset="0"/>
            </a:endParaRPr>
          </a:p>
          <a:p>
            <a:pPr marL="342900" indent="-342900">
              <a:lnSpc>
                <a:spcPct val="150000"/>
              </a:lnSpc>
              <a:buFont typeface="Arial" panose="020B0604020202020204" pitchFamily="34" charset="0"/>
              <a:buChar char="•"/>
            </a:pPr>
            <a:r>
              <a:rPr lang="en-US" sz="2000" dirty="0">
                <a:solidFill>
                  <a:schemeClr val="tx1">
                    <a:lumMod val="75000"/>
                  </a:schemeClr>
                </a:solidFill>
                <a:cs typeface="Calibri" panose="020F0502020204030204" pitchFamily="34" charset="0"/>
              </a:rPr>
              <a:t>It depends on the problem you are solving and on the audiences to whom you are presenting.</a:t>
            </a:r>
          </a:p>
        </p:txBody>
      </p:sp>
      <p:pic>
        <p:nvPicPr>
          <p:cNvPr id="4" name="Picture 3">
            <a:extLst>
              <a:ext uri="{FF2B5EF4-FFF2-40B4-BE49-F238E27FC236}">
                <a16:creationId xmlns:a16="http://schemas.microsoft.com/office/drawing/2014/main" id="{48C41E28-0397-E27D-9678-5A3557B1825C}"/>
              </a:ext>
            </a:extLst>
          </p:cNvPr>
          <p:cNvPicPr>
            <a:picLocks noChangeAspect="1"/>
          </p:cNvPicPr>
          <p:nvPr/>
        </p:nvPicPr>
        <p:blipFill rotWithShape="1">
          <a:blip r:embed="rId3"/>
          <a:srcRect b="12382"/>
          <a:stretch/>
        </p:blipFill>
        <p:spPr>
          <a:xfrm>
            <a:off x="537542" y="1229903"/>
            <a:ext cx="5140631" cy="2315168"/>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06019ECA-388F-8237-4A3C-ECDAB00E8BF9}"/>
              </a:ext>
            </a:extLst>
          </p:cNvPr>
          <p:cNvPicPr>
            <a:picLocks noChangeAspect="1"/>
          </p:cNvPicPr>
          <p:nvPr/>
        </p:nvPicPr>
        <p:blipFill>
          <a:blip r:embed="rId4"/>
          <a:stretch>
            <a:fillRect/>
          </a:stretch>
        </p:blipFill>
        <p:spPr>
          <a:xfrm>
            <a:off x="6424835" y="1229901"/>
            <a:ext cx="5439619" cy="2315169"/>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06089725-6ABB-5D63-BA4F-3BDACD9B5E5B}"/>
              </a:ext>
            </a:extLst>
          </p:cNvPr>
          <p:cNvPicPr>
            <a:picLocks noChangeAspect="1"/>
          </p:cNvPicPr>
          <p:nvPr/>
        </p:nvPicPr>
        <p:blipFill>
          <a:blip r:embed="rId5"/>
          <a:stretch>
            <a:fillRect/>
          </a:stretch>
        </p:blipFill>
        <p:spPr>
          <a:xfrm>
            <a:off x="537541" y="4135053"/>
            <a:ext cx="5140631" cy="2164147"/>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C14CE8EA-A59D-6776-35D8-8F450F880706}"/>
              </a:ext>
            </a:extLst>
          </p:cNvPr>
          <p:cNvPicPr>
            <a:picLocks noChangeAspect="1"/>
          </p:cNvPicPr>
          <p:nvPr/>
        </p:nvPicPr>
        <p:blipFill>
          <a:blip r:embed="rId6"/>
          <a:stretch>
            <a:fillRect/>
          </a:stretch>
        </p:blipFill>
        <p:spPr>
          <a:xfrm>
            <a:off x="6424835" y="4135053"/>
            <a:ext cx="5439619" cy="2164148"/>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9AF5D689-D1E7-A946-EAA1-A396D1D1C524}"/>
              </a:ext>
            </a:extLst>
          </p:cNvPr>
          <p:cNvSpPr/>
          <p:nvPr/>
        </p:nvSpPr>
        <p:spPr>
          <a:xfrm>
            <a:off x="6438277" y="6337790"/>
            <a:ext cx="5426177" cy="338554"/>
          </a:xfrm>
          <a:prstGeom prst="rect">
            <a:avLst/>
          </a:prstGeom>
          <a:solidFill>
            <a:schemeClr val="bg1"/>
          </a:solidFill>
          <a:ln>
            <a:solidFill>
              <a:schemeClr val="tx1">
                <a:lumMod val="75000"/>
              </a:schemeClr>
            </a:solidFill>
          </a:ln>
        </p:spPr>
        <p:txBody>
          <a:bodyPr wrap="square">
            <a:spAutoFit/>
          </a:bodyPr>
          <a:lstStyle/>
          <a:p>
            <a:r>
              <a:rPr lang="en-IN" sz="1600" dirty="0">
                <a:solidFill>
                  <a:schemeClr val="tx1">
                    <a:lumMod val="75000"/>
                  </a:schemeClr>
                </a:solidFill>
                <a:latin typeface="Calibri" panose="020F0502020204030204" pitchFamily="34" charset="0"/>
              </a:rPr>
              <a:t>Introducing about your Client company to the audiences</a:t>
            </a:r>
          </a:p>
        </p:txBody>
      </p:sp>
      <p:sp>
        <p:nvSpPr>
          <p:cNvPr id="10" name="Rectangle 9">
            <a:extLst>
              <a:ext uri="{FF2B5EF4-FFF2-40B4-BE49-F238E27FC236}">
                <a16:creationId xmlns:a16="http://schemas.microsoft.com/office/drawing/2014/main" id="{A506B6D7-F4AD-5FBC-15DF-587105084644}"/>
              </a:ext>
            </a:extLst>
          </p:cNvPr>
          <p:cNvSpPr/>
          <p:nvPr/>
        </p:nvSpPr>
        <p:spPr>
          <a:xfrm>
            <a:off x="6121400" y="3657734"/>
            <a:ext cx="6070600" cy="338554"/>
          </a:xfrm>
          <a:prstGeom prst="rect">
            <a:avLst/>
          </a:prstGeom>
          <a:solidFill>
            <a:schemeClr val="bg1"/>
          </a:solidFill>
          <a:ln>
            <a:solidFill>
              <a:schemeClr val="tx1">
                <a:lumMod val="75000"/>
              </a:schemeClr>
            </a:solidFill>
          </a:ln>
        </p:spPr>
        <p:txBody>
          <a:bodyPr wrap="square">
            <a:spAutoFit/>
          </a:bodyPr>
          <a:lstStyle/>
          <a:p>
            <a:r>
              <a:rPr lang="en-IN" sz="1600" dirty="0">
                <a:solidFill>
                  <a:schemeClr val="tx1">
                    <a:lumMod val="75000"/>
                  </a:schemeClr>
                </a:solidFill>
                <a:latin typeface="Calibri" panose="020F0502020204030204" pitchFamily="34" charset="0"/>
              </a:rPr>
              <a:t>Introducing  your product or process using which you did your analysis</a:t>
            </a:r>
          </a:p>
        </p:txBody>
      </p:sp>
      <p:sp>
        <p:nvSpPr>
          <p:cNvPr id="11" name="Rectangle 10">
            <a:extLst>
              <a:ext uri="{FF2B5EF4-FFF2-40B4-BE49-F238E27FC236}">
                <a16:creationId xmlns:a16="http://schemas.microsoft.com/office/drawing/2014/main" id="{012CEC8E-0BDD-460A-757E-D48280151928}"/>
              </a:ext>
            </a:extLst>
          </p:cNvPr>
          <p:cNvSpPr/>
          <p:nvPr/>
        </p:nvSpPr>
        <p:spPr>
          <a:xfrm>
            <a:off x="537541" y="6427179"/>
            <a:ext cx="5426177" cy="338554"/>
          </a:xfrm>
          <a:prstGeom prst="rect">
            <a:avLst/>
          </a:prstGeom>
          <a:solidFill>
            <a:schemeClr val="bg1"/>
          </a:solidFill>
          <a:ln>
            <a:solidFill>
              <a:schemeClr val="tx1">
                <a:lumMod val="75000"/>
              </a:schemeClr>
            </a:solidFill>
          </a:ln>
        </p:spPr>
        <p:txBody>
          <a:bodyPr wrap="square">
            <a:spAutoFit/>
          </a:bodyPr>
          <a:lstStyle/>
          <a:p>
            <a:r>
              <a:rPr lang="en-IN" sz="1600" dirty="0">
                <a:solidFill>
                  <a:schemeClr val="tx1">
                    <a:lumMod val="75000"/>
                  </a:schemeClr>
                </a:solidFill>
                <a:latin typeface="Calibri" panose="020F0502020204030204" pitchFamily="34" charset="0"/>
              </a:rPr>
              <a:t>Introducing about your company to the Client for new business</a:t>
            </a:r>
          </a:p>
        </p:txBody>
      </p:sp>
      <p:sp>
        <p:nvSpPr>
          <p:cNvPr id="13" name="Rectangle 12">
            <a:extLst>
              <a:ext uri="{FF2B5EF4-FFF2-40B4-BE49-F238E27FC236}">
                <a16:creationId xmlns:a16="http://schemas.microsoft.com/office/drawing/2014/main" id="{620A458D-049D-E334-5C06-23DAAE5C5C95}"/>
              </a:ext>
            </a:extLst>
          </p:cNvPr>
          <p:cNvSpPr/>
          <p:nvPr/>
        </p:nvSpPr>
        <p:spPr>
          <a:xfrm>
            <a:off x="537541" y="3657734"/>
            <a:ext cx="5140631" cy="338554"/>
          </a:xfrm>
          <a:prstGeom prst="rect">
            <a:avLst/>
          </a:prstGeom>
          <a:solidFill>
            <a:schemeClr val="bg1"/>
          </a:solidFill>
          <a:ln>
            <a:solidFill>
              <a:schemeClr val="tx1">
                <a:lumMod val="75000"/>
              </a:schemeClr>
            </a:solidFill>
          </a:ln>
        </p:spPr>
        <p:txBody>
          <a:bodyPr wrap="square">
            <a:spAutoFit/>
          </a:bodyPr>
          <a:lstStyle/>
          <a:p>
            <a:r>
              <a:rPr lang="en-IN" sz="1600" dirty="0">
                <a:solidFill>
                  <a:schemeClr val="tx1">
                    <a:lumMod val="75000"/>
                  </a:schemeClr>
                </a:solidFill>
                <a:latin typeface="Calibri" panose="020F0502020204030204" pitchFamily="34" charset="0"/>
              </a:rPr>
              <a:t>Introducing your project team members to your Client</a:t>
            </a:r>
          </a:p>
        </p:txBody>
      </p:sp>
      <p:sp>
        <p:nvSpPr>
          <p:cNvPr id="15" name="Rectangle 14">
            <a:extLst>
              <a:ext uri="{FF2B5EF4-FFF2-40B4-BE49-F238E27FC236}">
                <a16:creationId xmlns:a16="http://schemas.microsoft.com/office/drawing/2014/main" id="{1798D7B7-6C58-502F-5CE9-DEB660F8FDA9}"/>
              </a:ext>
            </a:extLst>
          </p:cNvPr>
          <p:cNvSpPr/>
          <p:nvPr/>
        </p:nvSpPr>
        <p:spPr>
          <a:xfrm>
            <a:off x="537542" y="6299199"/>
            <a:ext cx="3625025" cy="105357"/>
          </a:xfrm>
          <a:prstGeom prst="rect">
            <a:avLst/>
          </a:prstGeom>
          <a:solidFill>
            <a:schemeClr val="bg1"/>
          </a:solidFill>
          <a:ln>
            <a:solidFill>
              <a:srgbClr val="FFFFFF"/>
            </a:solidFill>
          </a:ln>
        </p:spPr>
        <p:txBody>
          <a:bodyPr wrap="square">
            <a:spAutoFit/>
          </a:bodyPr>
          <a:lstStyle/>
          <a:p>
            <a:endParaRPr lang="en-IN" sz="1600" dirty="0">
              <a:solidFill>
                <a:schemeClr val="tx1">
                  <a:lumMod val="75000"/>
                </a:schemeClr>
              </a:solidFill>
              <a:latin typeface="Calibri" panose="020F0502020204030204" pitchFamily="34" charset="0"/>
            </a:endParaRPr>
          </a:p>
        </p:txBody>
      </p:sp>
    </p:spTree>
    <p:extLst>
      <p:ext uri="{BB962C8B-B14F-4D97-AF65-F5344CB8AC3E}">
        <p14:creationId xmlns:p14="http://schemas.microsoft.com/office/powerpoint/2010/main" val="428890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4C3DD-5BBF-4A33-8622-59D78C9851AD}"/>
              </a:ext>
            </a:extLst>
          </p:cNvPr>
          <p:cNvSpPr/>
          <p:nvPr/>
        </p:nvSpPr>
        <p:spPr>
          <a:xfrm>
            <a:off x="0" y="2464272"/>
            <a:ext cx="12192000" cy="1264920"/>
          </a:xfrm>
          <a:prstGeom prst="rect">
            <a:avLst/>
          </a:prstGeom>
          <a:solidFill>
            <a:srgbClr val="EC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6899E-15A7-4EFE-B723-D666B54F32E1}"/>
              </a:ext>
            </a:extLst>
          </p:cNvPr>
          <p:cNvSpPr>
            <a:spLocks noGrp="1"/>
          </p:cNvSpPr>
          <p:nvPr>
            <p:ph type="title"/>
          </p:nvPr>
        </p:nvSpPr>
        <p:spPr>
          <a:xfrm>
            <a:off x="316934" y="2764464"/>
            <a:ext cx="10515600" cy="664536"/>
          </a:xfrm>
        </p:spPr>
        <p:txBody>
          <a:bodyPr>
            <a:normAutofit/>
          </a:bodyPr>
          <a:lstStyle/>
          <a:p>
            <a:r>
              <a:rPr lang="en-US" dirty="0">
                <a:solidFill>
                  <a:schemeClr val="tx1">
                    <a:lumMod val="75000"/>
                  </a:schemeClr>
                </a:solidFill>
                <a:latin typeface="Calibri" panose="020F0502020204030204" pitchFamily="34" charset="0"/>
              </a:rPr>
              <a:t>About Executive summary</a:t>
            </a:r>
            <a:endParaRPr lang="en-US" dirty="0">
              <a:solidFill>
                <a:schemeClr val="tx1">
                  <a:lumMod val="75000"/>
                </a:schemeClr>
              </a:solidFill>
              <a:latin typeface="Calibri" panose="020F0502020204030204" pitchFamily="34" charset="0"/>
              <a:ea typeface="+mj-ea"/>
              <a:cs typeface="+mj-cs"/>
            </a:endParaRPr>
          </a:p>
        </p:txBody>
      </p:sp>
    </p:spTree>
    <p:extLst>
      <p:ext uri="{BB962C8B-B14F-4D97-AF65-F5344CB8AC3E}">
        <p14:creationId xmlns:p14="http://schemas.microsoft.com/office/powerpoint/2010/main" val="391021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2261C-2B26-914B-851C-8A1AE2E39253}"/>
              </a:ext>
            </a:extLst>
          </p:cNvPr>
          <p:cNvSpPr/>
          <p:nvPr/>
        </p:nvSpPr>
        <p:spPr>
          <a:xfrm>
            <a:off x="8918532" y="-116114"/>
            <a:ext cx="327346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B53320-7A7E-0040-8C4B-5CA51F7F7DC2}"/>
              </a:ext>
            </a:extLst>
          </p:cNvPr>
          <p:cNvSpPr txBox="1"/>
          <p:nvPr/>
        </p:nvSpPr>
        <p:spPr>
          <a:xfrm>
            <a:off x="9044794" y="312132"/>
            <a:ext cx="2970307" cy="1569660"/>
          </a:xfrm>
          <a:prstGeom prst="rect">
            <a:avLst/>
          </a:prstGeom>
          <a:noFill/>
        </p:spPr>
        <p:txBody>
          <a:bodyPr wrap="square" rtlCol="0">
            <a:spAutoFit/>
          </a:bodyPr>
          <a:lstStyle/>
          <a:p>
            <a:r>
              <a:rPr lang="en-US" b="1" dirty="0">
                <a:solidFill>
                  <a:schemeClr val="tx1">
                    <a:lumMod val="75000"/>
                  </a:schemeClr>
                </a:solidFill>
              </a:rPr>
              <a:t>INCLUDES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Problem or proposal</a:t>
            </a:r>
            <a:endPar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Concise </a:t>
            </a: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analysis</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Background information</a:t>
            </a:r>
          </a:p>
          <a:p>
            <a:pPr marL="285750" indent="-285750">
              <a:buFont typeface="Arial" panose="020B0604020202020204" pitchFamily="34" charset="0"/>
              <a:buChar char="•"/>
            </a:pPr>
            <a:r>
              <a:rPr lang="en-US" sz="1600"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Main conclusions</a:t>
            </a:r>
            <a:endParaRPr lang="en-US" sz="1600" dirty="0">
              <a:solidFill>
                <a:schemeClr val="tx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4EC9CC2F-AA85-2543-89CF-96DD804778D1}"/>
              </a:ext>
            </a:extLst>
          </p:cNvPr>
          <p:cNvSpPr/>
          <p:nvPr/>
        </p:nvSpPr>
        <p:spPr>
          <a:xfrm>
            <a:off x="9384082" y="2521937"/>
            <a:ext cx="2706367" cy="830997"/>
          </a:xfrm>
          <a:prstGeom prst="rect">
            <a:avLst/>
          </a:prstGeom>
          <a:solidFill>
            <a:schemeClr val="bg1"/>
          </a:solidFill>
          <a:ln>
            <a:solidFill>
              <a:schemeClr val="tx1">
                <a:lumMod val="75000"/>
              </a:schemeClr>
            </a:solidFill>
          </a:ln>
        </p:spPr>
        <p:txBody>
          <a:bodyPr wrap="square">
            <a:spAutoFit/>
          </a:bodyPr>
          <a:lstStyle/>
          <a:p>
            <a:r>
              <a:rPr lang="en-IN" sz="1600" dirty="0">
                <a:solidFill>
                  <a:schemeClr val="tx1">
                    <a:lumMod val="75000"/>
                  </a:schemeClr>
                </a:solidFill>
                <a:latin typeface="Calibri" panose="020F0502020204030204" pitchFamily="34" charset="0"/>
              </a:rPr>
              <a:t>Concise analysis of what is working well in the whole project </a:t>
            </a:r>
          </a:p>
        </p:txBody>
      </p:sp>
      <p:sp>
        <p:nvSpPr>
          <p:cNvPr id="24" name="Rectangle 23">
            <a:extLst>
              <a:ext uri="{FF2B5EF4-FFF2-40B4-BE49-F238E27FC236}">
                <a16:creationId xmlns:a16="http://schemas.microsoft.com/office/drawing/2014/main" id="{19DD4A77-91AC-D644-B14E-FC04F79B6815}"/>
              </a:ext>
            </a:extLst>
          </p:cNvPr>
          <p:cNvSpPr/>
          <p:nvPr/>
        </p:nvSpPr>
        <p:spPr>
          <a:xfrm>
            <a:off x="9384081" y="5403268"/>
            <a:ext cx="2631019" cy="830997"/>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Thoughts and recommendations to solve the problem</a:t>
            </a:r>
          </a:p>
        </p:txBody>
      </p:sp>
      <p:sp>
        <p:nvSpPr>
          <p:cNvPr id="6" name="Rectangle 5">
            <a:extLst>
              <a:ext uri="{FF2B5EF4-FFF2-40B4-BE49-F238E27FC236}">
                <a16:creationId xmlns:a16="http://schemas.microsoft.com/office/drawing/2014/main" id="{7AFB80C0-32B7-4270-984C-F2A77C7EE56E}"/>
              </a:ext>
            </a:extLst>
          </p:cNvPr>
          <p:cNvSpPr/>
          <p:nvPr/>
        </p:nvSpPr>
        <p:spPr>
          <a:xfrm>
            <a:off x="9384082" y="3949616"/>
            <a:ext cx="2631019" cy="584775"/>
          </a:xfrm>
          <a:prstGeom prst="rect">
            <a:avLst/>
          </a:prstGeom>
          <a:solidFill>
            <a:schemeClr val="bg1"/>
          </a:solidFill>
          <a:ln>
            <a:solidFill>
              <a:schemeClr val="tx1"/>
            </a:solidFill>
          </a:ln>
        </p:spPr>
        <p:txBody>
          <a:bodyPr wrap="square">
            <a:spAutoFit/>
          </a:bodyPr>
          <a:lstStyle/>
          <a:p>
            <a:r>
              <a:rPr lang="en-IN" sz="1600" dirty="0">
                <a:solidFill>
                  <a:schemeClr val="tx1">
                    <a:lumMod val="75000"/>
                  </a:schemeClr>
                </a:solidFill>
                <a:latin typeface="Calibri" panose="020F0502020204030204" pitchFamily="34" charset="0"/>
              </a:rPr>
              <a:t>Information about the factors driving the problem </a:t>
            </a:r>
          </a:p>
        </p:txBody>
      </p:sp>
      <p:pic>
        <p:nvPicPr>
          <p:cNvPr id="15" name="Picture 14">
            <a:extLst>
              <a:ext uri="{FF2B5EF4-FFF2-40B4-BE49-F238E27FC236}">
                <a16:creationId xmlns:a16="http://schemas.microsoft.com/office/drawing/2014/main" id="{23765A80-F6AA-5D27-44B2-A736940D3546}"/>
              </a:ext>
            </a:extLst>
          </p:cNvPr>
          <p:cNvPicPr>
            <a:picLocks noChangeAspect="1"/>
          </p:cNvPicPr>
          <p:nvPr/>
        </p:nvPicPr>
        <p:blipFill>
          <a:blip r:embed="rId2"/>
          <a:stretch>
            <a:fillRect/>
          </a:stretch>
        </p:blipFill>
        <p:spPr>
          <a:xfrm>
            <a:off x="355591" y="1705690"/>
            <a:ext cx="7958964" cy="5076967"/>
          </a:xfrm>
          <a:prstGeom prst="rect">
            <a:avLst/>
          </a:prstGeom>
          <a:ln>
            <a:noFill/>
          </a:ln>
          <a:effectLst>
            <a:outerShdw blurRad="190500" algn="tl" rotWithShape="0">
              <a:srgbClr val="000000">
                <a:alpha val="70000"/>
              </a:srgbClr>
            </a:outerShdw>
          </a:effectLst>
        </p:spPr>
      </p:pic>
      <p:cxnSp>
        <p:nvCxnSpPr>
          <p:cNvPr id="17" name="Straight Arrow Connector 16">
            <a:extLst>
              <a:ext uri="{FF2B5EF4-FFF2-40B4-BE49-F238E27FC236}">
                <a16:creationId xmlns:a16="http://schemas.microsoft.com/office/drawing/2014/main" id="{520DD9CF-6B64-C695-D6CA-9065FF4BE0C5}"/>
              </a:ext>
            </a:extLst>
          </p:cNvPr>
          <p:cNvCxnSpPr>
            <a:cxnSpLocks/>
          </p:cNvCxnSpPr>
          <p:nvPr/>
        </p:nvCxnSpPr>
        <p:spPr>
          <a:xfrm flipH="1">
            <a:off x="8431078" y="2783547"/>
            <a:ext cx="821410"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5D6A5A-DCDF-947D-A1E8-8C90802022B2}"/>
              </a:ext>
            </a:extLst>
          </p:cNvPr>
          <p:cNvCxnSpPr>
            <a:cxnSpLocks/>
          </p:cNvCxnSpPr>
          <p:nvPr/>
        </p:nvCxnSpPr>
        <p:spPr>
          <a:xfrm flipH="1">
            <a:off x="8424756" y="4226119"/>
            <a:ext cx="82773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AF3C5E-D717-B407-31CB-ADDB594EF709}"/>
              </a:ext>
            </a:extLst>
          </p:cNvPr>
          <p:cNvCxnSpPr>
            <a:cxnSpLocks/>
          </p:cNvCxnSpPr>
          <p:nvPr/>
        </p:nvCxnSpPr>
        <p:spPr>
          <a:xfrm flipH="1">
            <a:off x="8424756" y="5664878"/>
            <a:ext cx="827732" cy="0"/>
          </a:xfrm>
          <a:prstGeom prst="straightConnector1">
            <a:avLst/>
          </a:prstGeom>
          <a:ln w="444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28F3C94-A3FE-3D26-DD5F-17F053E73A93}"/>
              </a:ext>
            </a:extLst>
          </p:cNvPr>
          <p:cNvSpPr txBox="1"/>
          <p:nvPr/>
        </p:nvSpPr>
        <p:spPr>
          <a:xfrm>
            <a:off x="-443262" y="19744"/>
            <a:ext cx="4996721" cy="584775"/>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r>
              <a:rPr lang="en-US" sz="3200" dirty="0">
                <a:solidFill>
                  <a:schemeClr val="tx1">
                    <a:lumMod val="75000"/>
                  </a:schemeClr>
                </a:solidFill>
                <a:latin typeface="Calibri" panose="020F0502020204030204" pitchFamily="34" charset="0"/>
                <a:ea typeface="+mj-ea"/>
                <a:cs typeface="+mj-cs"/>
              </a:rPr>
              <a:t>Executive </a:t>
            </a:r>
            <a:r>
              <a:rPr lang="en-US" sz="2800" dirty="0">
                <a:solidFill>
                  <a:schemeClr val="tx1">
                    <a:lumMod val="75000"/>
                  </a:schemeClr>
                </a:solidFill>
                <a:latin typeface="Calibri" panose="020F0502020204030204" pitchFamily="34" charset="0"/>
                <a:ea typeface="+mj-ea"/>
                <a:cs typeface="+mj-cs"/>
              </a:rPr>
              <a:t>summary</a:t>
            </a:r>
          </a:p>
        </p:txBody>
      </p:sp>
      <p:sp>
        <p:nvSpPr>
          <p:cNvPr id="30" name="TextBox 29">
            <a:extLst>
              <a:ext uri="{FF2B5EF4-FFF2-40B4-BE49-F238E27FC236}">
                <a16:creationId xmlns:a16="http://schemas.microsoft.com/office/drawing/2014/main" id="{F00978DD-95BC-E7DA-4FFC-6F2D5F57FE09}"/>
              </a:ext>
            </a:extLst>
          </p:cNvPr>
          <p:cNvSpPr txBox="1"/>
          <p:nvPr/>
        </p:nvSpPr>
        <p:spPr>
          <a:xfrm>
            <a:off x="355591" y="659645"/>
            <a:ext cx="7958964"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75000"/>
                  </a:schemeClr>
                </a:solidFill>
              </a:rPr>
              <a:t>It is a single slide that contains the key points from rest of the presentation. The idea is an executive who doesn’t have time to look at the whole presentation can check this single slide and get the gist of the presentation.</a:t>
            </a:r>
          </a:p>
        </p:txBody>
      </p:sp>
    </p:spTree>
    <p:extLst>
      <p:ext uri="{BB962C8B-B14F-4D97-AF65-F5344CB8AC3E}">
        <p14:creationId xmlns:p14="http://schemas.microsoft.com/office/powerpoint/2010/main" val="2249809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F912-7556-4D37-972D-6571C880968C}"/>
              </a:ext>
            </a:extLst>
          </p:cNvPr>
          <p:cNvSpPr>
            <a:spLocks noGrp="1"/>
          </p:cNvSpPr>
          <p:nvPr>
            <p:ph type="title"/>
          </p:nvPr>
        </p:nvSpPr>
        <p:spPr>
          <a:xfrm>
            <a:off x="590849" y="136525"/>
            <a:ext cx="11010301" cy="664536"/>
          </a:xfrm>
        </p:spPr>
        <p:txBody>
          <a:bodyPr/>
          <a:lstStyle/>
          <a:p>
            <a:r>
              <a:rPr lang="en-US" dirty="0"/>
              <a:t>Executive Summary</a:t>
            </a:r>
          </a:p>
        </p:txBody>
      </p:sp>
      <p:sp>
        <p:nvSpPr>
          <p:cNvPr id="4" name="Slide Number Placeholder 3">
            <a:extLst>
              <a:ext uri="{FF2B5EF4-FFF2-40B4-BE49-F238E27FC236}">
                <a16:creationId xmlns:a16="http://schemas.microsoft.com/office/drawing/2014/main" id="{F2B8C6A9-EA88-413A-87BC-A0B335B0D316}"/>
              </a:ext>
            </a:extLst>
          </p:cNvPr>
          <p:cNvSpPr>
            <a:spLocks noGrp="1"/>
          </p:cNvSpPr>
          <p:nvPr>
            <p:ph type="sldNum" sz="quarter" idx="12"/>
          </p:nvPr>
        </p:nvSpPr>
        <p:spPr/>
        <p:txBody>
          <a:bodyPr/>
          <a:lstStyle/>
          <a:p>
            <a:fld id="{38310BF7-C8F2-46EA-8B7F-13188B1D4806}" type="slidenum">
              <a:rPr lang="en-US" smtClean="0"/>
              <a:t>9</a:t>
            </a:fld>
            <a:endParaRPr lang="en-US"/>
          </a:p>
        </p:txBody>
      </p:sp>
      <p:graphicFrame>
        <p:nvGraphicFramePr>
          <p:cNvPr id="3" name="Table 5">
            <a:extLst>
              <a:ext uri="{FF2B5EF4-FFF2-40B4-BE49-F238E27FC236}">
                <a16:creationId xmlns:a16="http://schemas.microsoft.com/office/drawing/2014/main" id="{E848C02B-8911-4AE4-B6E4-A83A3CA139A6}"/>
              </a:ext>
            </a:extLst>
          </p:cNvPr>
          <p:cNvGraphicFramePr>
            <a:graphicFrameLocks noGrp="1"/>
          </p:cNvGraphicFramePr>
          <p:nvPr/>
        </p:nvGraphicFramePr>
        <p:xfrm>
          <a:off x="1398104" y="2027543"/>
          <a:ext cx="9133718" cy="3309633"/>
        </p:xfrm>
        <a:graphic>
          <a:graphicData uri="http://schemas.openxmlformats.org/drawingml/2006/table">
            <a:tbl>
              <a:tblPr firstRow="1">
                <a:tableStyleId>{00A15C55-8517-42AA-B614-E9B94910E393}</a:tableStyleId>
              </a:tblPr>
              <a:tblGrid>
                <a:gridCol w="2418810">
                  <a:extLst>
                    <a:ext uri="{9D8B030D-6E8A-4147-A177-3AD203B41FA5}">
                      <a16:colId xmlns:a16="http://schemas.microsoft.com/office/drawing/2014/main" val="2635098894"/>
                    </a:ext>
                  </a:extLst>
                </a:gridCol>
                <a:gridCol w="6714908">
                  <a:extLst>
                    <a:ext uri="{9D8B030D-6E8A-4147-A177-3AD203B41FA5}">
                      <a16:colId xmlns:a16="http://schemas.microsoft.com/office/drawing/2014/main" val="682177104"/>
                    </a:ext>
                  </a:extLst>
                </a:gridCol>
              </a:tblGrid>
              <a:tr h="405005">
                <a:tc>
                  <a:txBody>
                    <a:bodyPr/>
                    <a:lstStyle/>
                    <a:p>
                      <a:r>
                        <a:rPr lang="en-US" sz="1800"/>
                        <a:t>Variable</a:t>
                      </a:r>
                    </a:p>
                  </a:txBody>
                  <a:tcPr/>
                </a:tc>
                <a:tc>
                  <a:txBody>
                    <a:bodyPr/>
                    <a:lstStyle/>
                    <a:p>
                      <a:r>
                        <a:rPr lang="en-US" sz="1800"/>
                        <a:t>Key Insights</a:t>
                      </a:r>
                    </a:p>
                  </a:txBody>
                  <a:tcPr/>
                </a:tc>
                <a:extLst>
                  <a:ext uri="{0D108BD9-81ED-4DB2-BD59-A6C34878D82A}">
                    <a16:rowId xmlns:a16="http://schemas.microsoft.com/office/drawing/2014/main" val="609708746"/>
                  </a:ext>
                </a:extLst>
              </a:tr>
              <a:tr h="0">
                <a:tc>
                  <a:txBody>
                    <a:bodyPr/>
                    <a:lstStyle/>
                    <a:p>
                      <a:pPr lvl="0">
                        <a:buNone/>
                      </a:pPr>
                      <a:endParaRPr lang="en-US" sz="1400" dirty="0">
                        <a:latin typeface="+mj-lt"/>
                      </a:endParaRPr>
                    </a:p>
                  </a:txBody>
                  <a:tcPr>
                    <a:solidFill>
                      <a:srgbClr val="CDCDEC"/>
                    </a:solidFill>
                  </a:tcPr>
                </a:tc>
                <a:tc>
                  <a:txBody>
                    <a:bodyPr/>
                    <a:lstStyle/>
                    <a:p>
                      <a:pPr lvl="0">
                        <a:buNone/>
                      </a:pPr>
                      <a:endParaRPr lang="en-US" sz="1400" dirty="0">
                        <a:latin typeface="+mj-lt"/>
                      </a:endParaRPr>
                    </a:p>
                  </a:txBody>
                  <a:tcPr>
                    <a:solidFill>
                      <a:srgbClr val="CDCDEC"/>
                    </a:solidFill>
                  </a:tcPr>
                </a:tc>
                <a:extLst>
                  <a:ext uri="{0D108BD9-81ED-4DB2-BD59-A6C34878D82A}">
                    <a16:rowId xmlns:a16="http://schemas.microsoft.com/office/drawing/2014/main" val="2100085301"/>
                  </a:ext>
                </a:extLst>
              </a:tr>
              <a:tr h="573757">
                <a:tc>
                  <a:txBody>
                    <a:bodyPr/>
                    <a:lstStyle/>
                    <a:p>
                      <a:r>
                        <a:rPr lang="en-US" sz="1400" dirty="0">
                          <a:latin typeface="+mj-lt"/>
                        </a:rPr>
                        <a:t>Presence of Inbound Call</a:t>
                      </a:r>
                    </a:p>
                  </a:txBody>
                  <a:tcPr/>
                </a:tc>
                <a:tc>
                  <a:txBody>
                    <a:bodyPr/>
                    <a:lstStyle/>
                    <a:p>
                      <a:pPr lvl="0" algn="l">
                        <a:lnSpc>
                          <a:spcPct val="100000"/>
                        </a:lnSpc>
                        <a:spcBef>
                          <a:spcPts val="0"/>
                        </a:spcBef>
                        <a:spcAft>
                          <a:spcPts val="0"/>
                        </a:spcAft>
                        <a:buNone/>
                      </a:pPr>
                      <a:r>
                        <a:rPr lang="en-US" sz="1400" b="0" i="0" u="none" strike="noStrike" noProof="0" dirty="0">
                          <a:latin typeface="+mj-lt"/>
                        </a:rPr>
                        <a:t>Call Group has 2.5X (US), 2.4X (CAN) churn rate compared to No Call Group</a:t>
                      </a:r>
                    </a:p>
                  </a:txBody>
                  <a:tcPr/>
                </a:tc>
                <a:extLst>
                  <a:ext uri="{0D108BD9-81ED-4DB2-BD59-A6C34878D82A}">
                    <a16:rowId xmlns:a16="http://schemas.microsoft.com/office/drawing/2014/main" val="3225711319"/>
                  </a:ext>
                </a:extLst>
              </a:tr>
              <a:tr h="573757">
                <a:tc>
                  <a:txBody>
                    <a:bodyPr/>
                    <a:lstStyle/>
                    <a:p>
                      <a:r>
                        <a:rPr lang="en-US" sz="1400" dirty="0">
                          <a:latin typeface="+mj-lt"/>
                        </a:rPr>
                        <a:t>Call Timing</a:t>
                      </a:r>
                    </a:p>
                  </a:txBody>
                  <a:tcPr/>
                </a:tc>
                <a:tc>
                  <a:txBody>
                    <a:bodyPr/>
                    <a:lstStyle/>
                    <a:p>
                      <a:pPr lvl="0" algn="l">
                        <a:lnSpc>
                          <a:spcPct val="100000"/>
                        </a:lnSpc>
                        <a:spcBef>
                          <a:spcPts val="0"/>
                        </a:spcBef>
                        <a:spcAft>
                          <a:spcPts val="0"/>
                        </a:spcAft>
                        <a:buNone/>
                      </a:pPr>
                      <a:r>
                        <a:rPr lang="en-US" sz="1400" b="0" i="0" u="none" strike="noStrike" noProof="0" dirty="0">
                          <a:latin typeface="+mj-lt"/>
                        </a:rPr>
                        <a:t>Calls placed </a:t>
                      </a:r>
                      <a:r>
                        <a:rPr lang="en-US" sz="1400" b="0" i="0" u="none" strike="noStrike" kern="1200" noProof="0" dirty="0">
                          <a:solidFill>
                            <a:schemeClr val="dk1"/>
                          </a:solidFill>
                          <a:latin typeface="+mn-lt"/>
                          <a:ea typeface="+mn-ea"/>
                          <a:cs typeface="+mn-cs"/>
                        </a:rPr>
                        <a:t>early in the policy lifecycle are associated with higher churn. Customers who called after 30 (120) days have the highest churn rate in US (CAN)</a:t>
                      </a:r>
                      <a:endParaRPr lang="en-US" sz="1400" b="0" i="0" u="none" strike="noStrike" noProof="0" dirty="0">
                        <a:latin typeface="+mj-lt"/>
                      </a:endParaRPr>
                    </a:p>
                  </a:txBody>
                  <a:tcPr/>
                </a:tc>
                <a:extLst>
                  <a:ext uri="{0D108BD9-81ED-4DB2-BD59-A6C34878D82A}">
                    <a16:rowId xmlns:a16="http://schemas.microsoft.com/office/drawing/2014/main" val="1230493283"/>
                  </a:ext>
                </a:extLst>
              </a:tr>
              <a:tr h="573757">
                <a:tc>
                  <a:txBody>
                    <a:bodyPr/>
                    <a:lstStyle/>
                    <a:p>
                      <a:r>
                        <a:rPr lang="en-US" sz="1400">
                          <a:latin typeface="+mj-lt"/>
                        </a:rPr>
                        <a:t>Call Type</a:t>
                      </a:r>
                    </a:p>
                  </a:txBody>
                  <a:tcPr/>
                </a:tc>
                <a:tc>
                  <a:txBody>
                    <a:bodyPr/>
                    <a:lstStyle/>
                    <a:p>
                      <a:pPr lvl="0" algn="l">
                        <a:lnSpc>
                          <a:spcPct val="100000"/>
                        </a:lnSpc>
                        <a:spcBef>
                          <a:spcPts val="0"/>
                        </a:spcBef>
                        <a:spcAft>
                          <a:spcPts val="0"/>
                        </a:spcAft>
                        <a:buNone/>
                      </a:pPr>
                      <a:r>
                        <a:rPr lang="en-US" sz="1400" b="0" i="0" u="none" strike="noStrike" noProof="0" dirty="0">
                          <a:latin typeface="+mj-lt"/>
                        </a:rPr>
                        <a:t>General info queries and claim calls are associated with highest churn rates</a:t>
                      </a:r>
                    </a:p>
                  </a:txBody>
                  <a:tcPr/>
                </a:tc>
                <a:extLst>
                  <a:ext uri="{0D108BD9-81ED-4DB2-BD59-A6C34878D82A}">
                    <a16:rowId xmlns:a16="http://schemas.microsoft.com/office/drawing/2014/main" val="1563519537"/>
                  </a:ext>
                </a:extLst>
              </a:tr>
              <a:tr h="0">
                <a:tc>
                  <a:txBody>
                    <a:bodyPr/>
                    <a:lstStyle/>
                    <a:p>
                      <a:pPr lvl="0">
                        <a:buNone/>
                      </a:pPr>
                      <a:endParaRPr lang="en-US" sz="1400" dirty="0">
                        <a:latin typeface="+mj-lt"/>
                      </a:endParaRPr>
                    </a:p>
                  </a:txBody>
                  <a:tcPr>
                    <a:solidFill>
                      <a:schemeClr val="tx1">
                        <a:lumMod val="20000"/>
                        <a:lumOff val="80000"/>
                      </a:schemeClr>
                    </a:solidFill>
                  </a:tcPr>
                </a:tc>
                <a:tc>
                  <a:txBody>
                    <a:bodyPr/>
                    <a:lstStyle/>
                    <a:p>
                      <a:pPr lvl="0">
                        <a:buNone/>
                      </a:pPr>
                      <a:endParaRPr lang="en-US" sz="1400" dirty="0">
                        <a:latin typeface="+mj-lt"/>
                      </a:endParaRPr>
                    </a:p>
                  </a:txBody>
                  <a:tcPr>
                    <a:solidFill>
                      <a:schemeClr val="tx1">
                        <a:lumMod val="20000"/>
                        <a:lumOff val="80000"/>
                      </a:schemeClr>
                    </a:solidFill>
                  </a:tcPr>
                </a:tc>
                <a:extLst>
                  <a:ext uri="{0D108BD9-81ED-4DB2-BD59-A6C34878D82A}">
                    <a16:rowId xmlns:a16="http://schemas.microsoft.com/office/drawing/2014/main" val="1070323392"/>
                  </a:ext>
                </a:extLst>
              </a:tr>
              <a:tr h="573757">
                <a:tc>
                  <a:txBody>
                    <a:bodyPr/>
                    <a:lstStyle/>
                    <a:p>
                      <a:r>
                        <a:rPr lang="en-US" sz="1400" dirty="0">
                          <a:latin typeface="+mj-lt"/>
                        </a:rPr>
                        <a:t>Welcome Series Emails</a:t>
                      </a:r>
                    </a:p>
                  </a:txBody>
                  <a:tcPr>
                    <a:solidFill>
                      <a:srgbClr val="E8E8EC"/>
                    </a:solidFill>
                  </a:tcPr>
                </a:tc>
                <a:tc>
                  <a:txBody>
                    <a:bodyPr/>
                    <a:lstStyle/>
                    <a:p>
                      <a:pPr lvl="0">
                        <a:buNone/>
                      </a:pPr>
                      <a:r>
                        <a:rPr lang="en-US" sz="1400" dirty="0">
                          <a:latin typeface="+mj-lt"/>
                        </a:rPr>
                        <a:t>Spike in churn after email drops on days 2, 5, 15, 20 is observed. Customers who opened emails have higher churn than those that did not</a:t>
                      </a:r>
                    </a:p>
                  </a:txBody>
                  <a:tcPr>
                    <a:solidFill>
                      <a:srgbClr val="E8E8EC"/>
                    </a:solidFill>
                  </a:tcPr>
                </a:tc>
                <a:extLst>
                  <a:ext uri="{0D108BD9-81ED-4DB2-BD59-A6C34878D82A}">
                    <a16:rowId xmlns:a16="http://schemas.microsoft.com/office/drawing/2014/main" val="2133812576"/>
                  </a:ext>
                </a:extLst>
              </a:tr>
            </a:tbl>
          </a:graphicData>
        </a:graphic>
      </p:graphicFrame>
      <p:sp>
        <p:nvSpPr>
          <p:cNvPr id="5" name="Rectangle: Rounded Corners 4">
            <a:extLst>
              <a:ext uri="{FF2B5EF4-FFF2-40B4-BE49-F238E27FC236}">
                <a16:creationId xmlns:a16="http://schemas.microsoft.com/office/drawing/2014/main" id="{B4CC3566-21E5-469B-9255-B1EDC1A8C6F6}"/>
              </a:ext>
            </a:extLst>
          </p:cNvPr>
          <p:cNvSpPr/>
          <p:nvPr/>
        </p:nvSpPr>
        <p:spPr>
          <a:xfrm>
            <a:off x="1356852" y="1017639"/>
            <a:ext cx="9174970" cy="639448"/>
          </a:xfrm>
          <a:prstGeom prst="roundRect">
            <a:avLst>
              <a:gd name="adj" fmla="val 50000"/>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analyzed the relationship between inbound calls / welcome series emails and </a:t>
            </a:r>
          </a:p>
          <a:p>
            <a:pPr algn="ctr"/>
            <a:r>
              <a:rPr lang="en-US" sz="2000" dirty="0"/>
              <a:t>early voluntary churn in US and Canada</a:t>
            </a:r>
          </a:p>
        </p:txBody>
      </p:sp>
      <p:sp>
        <p:nvSpPr>
          <p:cNvPr id="7" name="TextBox 6">
            <a:extLst>
              <a:ext uri="{FF2B5EF4-FFF2-40B4-BE49-F238E27FC236}">
                <a16:creationId xmlns:a16="http://schemas.microsoft.com/office/drawing/2014/main" id="{FD916D2A-49A9-474F-ADF7-BF776C9C0C5F}"/>
              </a:ext>
            </a:extLst>
          </p:cNvPr>
          <p:cNvSpPr txBox="1"/>
          <p:nvPr/>
        </p:nvSpPr>
        <p:spPr>
          <a:xfrm>
            <a:off x="1381539" y="5413553"/>
            <a:ext cx="10381486" cy="646331"/>
          </a:xfrm>
          <a:prstGeom prst="rect">
            <a:avLst/>
          </a:prstGeom>
          <a:noFill/>
        </p:spPr>
        <p:txBody>
          <a:bodyPr wrap="square" rtlCol="0">
            <a:spAutoFit/>
          </a:bodyPr>
          <a:lstStyle/>
          <a:p>
            <a:r>
              <a:rPr lang="en-US" b="1" dirty="0"/>
              <a:t>Next Steps: </a:t>
            </a:r>
            <a:r>
              <a:rPr lang="en-US" dirty="0"/>
              <a:t>Churn analysis will be extended to renewal churn. This will include analysis on churn due to anniversary price change, claim and call behavior</a:t>
            </a:r>
          </a:p>
        </p:txBody>
      </p:sp>
    </p:spTree>
    <p:extLst>
      <p:ext uri="{BB962C8B-B14F-4D97-AF65-F5344CB8AC3E}">
        <p14:creationId xmlns:p14="http://schemas.microsoft.com/office/powerpoint/2010/main" val="3105449165"/>
      </p:ext>
    </p:extLst>
  </p:cSld>
  <p:clrMapOvr>
    <a:masterClrMapping/>
  </p:clrMapOvr>
</p:sld>
</file>

<file path=ppt/theme/theme1.xml><?xml version="1.0" encoding="utf-8"?>
<a:theme xmlns:a="http://schemas.openxmlformats.org/drawingml/2006/main" name="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2.xml><?xml version="1.0" encoding="utf-8"?>
<a:theme xmlns:a="http://schemas.openxmlformats.org/drawingml/2006/main" name="Blank Slide">
  <a:themeElements>
    <a:clrScheme name="Custom 1">
      <a:dk1>
        <a:srgbClr val="2E2E7B"/>
      </a:dk1>
      <a:lt1>
        <a:srgbClr val="FFFFFF"/>
      </a:lt1>
      <a:dk2>
        <a:srgbClr val="000000"/>
      </a:dk2>
      <a:lt2>
        <a:srgbClr val="739FAF"/>
      </a:lt2>
      <a:accent1>
        <a:srgbClr val="1F95D9"/>
      </a:accent1>
      <a:accent2>
        <a:srgbClr val="11B7BF"/>
      </a:accent2>
      <a:accent3>
        <a:srgbClr val="0E0E47"/>
      </a:accent3>
      <a:accent4>
        <a:srgbClr val="054F6E"/>
      </a:accent4>
      <a:accent5>
        <a:srgbClr val="093E7D"/>
      </a:accent5>
      <a:accent6>
        <a:srgbClr val="B5B5F1"/>
      </a:accent6>
      <a:hlink>
        <a:srgbClr val="9EF8E5"/>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3.xml><?xml version="1.0" encoding="utf-8"?>
<a:theme xmlns:a="http://schemas.openxmlformats.org/drawingml/2006/main" name="Blank Slide">
  <a:themeElements>
    <a:clrScheme name="Custom 1">
      <a:dk1>
        <a:srgbClr val="2E2E7B"/>
      </a:dk1>
      <a:lt1>
        <a:srgbClr val="FFFFFF"/>
      </a:lt1>
      <a:dk2>
        <a:srgbClr val="000000"/>
      </a:dk2>
      <a:lt2>
        <a:srgbClr val="739FAF"/>
      </a:lt2>
      <a:accent1>
        <a:srgbClr val="1F95D9"/>
      </a:accent1>
      <a:accent2>
        <a:srgbClr val="11B7BF"/>
      </a:accent2>
      <a:accent3>
        <a:srgbClr val="0E0E47"/>
      </a:accent3>
      <a:accent4>
        <a:srgbClr val="054F6E"/>
      </a:accent4>
      <a:accent5>
        <a:srgbClr val="093E7D"/>
      </a:accent5>
      <a:accent6>
        <a:srgbClr val="B5B5F1"/>
      </a:accent6>
      <a:hlink>
        <a:srgbClr val="9EF8E5"/>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oolkit Deck _Enhanced Logo " id="{3BEF1FCF-AEFE-456B-88E7-2F69F1671E73}" vid="{6974D2D1-2205-442C-A77F-A9794D379C5E}"/>
    </a:ext>
  </a:extLst>
</a:theme>
</file>

<file path=ppt/theme/theme4.xml><?xml version="1.0" encoding="utf-8"?>
<a:theme xmlns:a="http://schemas.openxmlformats.org/drawingml/2006/main" name="1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5.xml><?xml version="1.0" encoding="utf-8"?>
<a:theme xmlns:a="http://schemas.openxmlformats.org/drawingml/2006/main" name="Blank Slide">
  <a:themeElements>
    <a:clrScheme name="Custom 1">
      <a:dk1>
        <a:srgbClr val="2E2E7B"/>
      </a:dk1>
      <a:lt1>
        <a:srgbClr val="FFFFFF"/>
      </a:lt1>
      <a:dk2>
        <a:srgbClr val="000000"/>
      </a:dk2>
      <a:lt2>
        <a:srgbClr val="739FAF"/>
      </a:lt2>
      <a:accent1>
        <a:srgbClr val="1F95D9"/>
      </a:accent1>
      <a:accent2>
        <a:srgbClr val="11B7BF"/>
      </a:accent2>
      <a:accent3>
        <a:srgbClr val="0E0E47"/>
      </a:accent3>
      <a:accent4>
        <a:srgbClr val="054F6E"/>
      </a:accent4>
      <a:accent5>
        <a:srgbClr val="093E7D"/>
      </a:accent5>
      <a:accent6>
        <a:srgbClr val="B5B5F1"/>
      </a:accent6>
      <a:hlink>
        <a:srgbClr val="9EF8E5"/>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6.xml><?xml version="1.0" encoding="utf-8"?>
<a:theme xmlns:a="http://schemas.openxmlformats.org/drawingml/2006/main" name="Blank Slide">
  <a:themeElements>
    <a:clrScheme name="Custom 1">
      <a:dk1>
        <a:srgbClr val="2E2E7B"/>
      </a:dk1>
      <a:lt1>
        <a:srgbClr val="FFFFFF"/>
      </a:lt1>
      <a:dk2>
        <a:srgbClr val="000000"/>
      </a:dk2>
      <a:lt2>
        <a:srgbClr val="739FAF"/>
      </a:lt2>
      <a:accent1>
        <a:srgbClr val="1F95D9"/>
      </a:accent1>
      <a:accent2>
        <a:srgbClr val="11B7BF"/>
      </a:accent2>
      <a:accent3>
        <a:srgbClr val="0E0E47"/>
      </a:accent3>
      <a:accent4>
        <a:srgbClr val="054F6E"/>
      </a:accent4>
      <a:accent5>
        <a:srgbClr val="093E7D"/>
      </a:accent5>
      <a:accent6>
        <a:srgbClr val="B5B5F1"/>
      </a:accent6>
      <a:hlink>
        <a:srgbClr val="9EF8E5"/>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oolkit Deck _Enhanced Logo " id="{37129F10-B71B-4BDB-938C-E2B5D9E82CE6}" vid="{94DF23B8-1E3F-4DA6-A671-F0683A62F23A}"/>
    </a:ext>
  </a:extLst>
</a:theme>
</file>

<file path=ppt/theme/theme7.xml><?xml version="1.0" encoding="utf-8"?>
<a:theme xmlns:a="http://schemas.openxmlformats.org/drawingml/2006/main" name="1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5a57a27-db57-4129-9ece-c4ccdde3bf6c" xsi:nil="true"/>
    <lcf76f155ced4ddcb4097134ff3c332f xmlns="f0f91a29-e6d8-416d-8261-00dfa84252b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D1CD56BB365DA43B222B0B280E672C7" ma:contentTypeVersion="12" ma:contentTypeDescription="Create a new document." ma:contentTypeScope="" ma:versionID="b54ad8c60bad251564b4f8e4f835176d">
  <xsd:schema xmlns:xsd="http://www.w3.org/2001/XMLSchema" xmlns:xs="http://www.w3.org/2001/XMLSchema" xmlns:p="http://schemas.microsoft.com/office/2006/metadata/properties" xmlns:ns2="85a57a27-db57-4129-9ece-c4ccdde3bf6c" xmlns:ns3="f0f91a29-e6d8-416d-8261-00dfa84252b0" targetNamespace="http://schemas.microsoft.com/office/2006/metadata/properties" ma:root="true" ma:fieldsID="7f918abb3e017def00295a38a5e3ebc0" ns2:_="" ns3:_="">
    <xsd:import namespace="85a57a27-db57-4129-9ece-c4ccdde3bf6c"/>
    <xsd:import namespace="f0f91a29-e6d8-416d-8261-00dfa84252b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57a27-db57-4129-9ece-c4ccdde3bf6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badce27-4d3a-4639-863f-92b15293e8a0}" ma:internalName="TaxCatchAll" ma:showField="CatchAllData" ma:web="85a57a27-db57-4129-9ece-c4ccdde3bf6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0f91a29-e6d8-416d-8261-00dfa84252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2b4ba89-8ace-419e-814f-6a2e402f6210"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97810A-74C2-4283-96B9-51A0A374B297}">
  <ds:schemaRefs>
    <ds:schemaRef ds:uri="http://schemas.microsoft.com/office/infopath/2007/PartnerControls"/>
    <ds:schemaRef ds:uri="f0f91a29-e6d8-416d-8261-00dfa84252b0"/>
    <ds:schemaRef ds:uri="http://purl.org/dc/dcmitype/"/>
    <ds:schemaRef ds:uri="http://schemas.microsoft.com/office/2006/documentManagement/types"/>
    <ds:schemaRef ds:uri="http://purl.org/dc/elements/1.1/"/>
    <ds:schemaRef ds:uri="http://purl.org/dc/terms/"/>
    <ds:schemaRef ds:uri="http://schemas.microsoft.com/office/2006/metadata/properties"/>
    <ds:schemaRef ds:uri="85a57a27-db57-4129-9ece-c4ccdde3bf6c"/>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BA557DA-01FD-4323-A641-471F4363781D}">
  <ds:schemaRefs>
    <ds:schemaRef ds:uri="http://schemas.microsoft.com/sharepoint/v3/contenttype/forms"/>
  </ds:schemaRefs>
</ds:datastoreItem>
</file>

<file path=customXml/itemProps3.xml><?xml version="1.0" encoding="utf-8"?>
<ds:datastoreItem xmlns:ds="http://schemas.openxmlformats.org/officeDocument/2006/customXml" ds:itemID="{6080C52A-09BD-4385-922D-E920E134AC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a57a27-db57-4129-9ece-c4ccdde3bf6c"/>
    <ds:schemaRef ds:uri="f0f91a29-e6d8-416d-8261-00dfa8425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8642</TotalTime>
  <Words>2167</Words>
  <Application>Microsoft Office PowerPoint</Application>
  <PresentationFormat>Widescreen</PresentationFormat>
  <Paragraphs>313</Paragraphs>
  <Slides>34</Slides>
  <Notes>16</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34</vt:i4>
      </vt:variant>
    </vt:vector>
  </HeadingPairs>
  <TitlesOfParts>
    <vt:vector size="56" baseType="lpstr">
      <vt:lpstr>Arial</vt:lpstr>
      <vt:lpstr>Bahnschrift SemiCondensed</vt:lpstr>
      <vt:lpstr>Calibri</vt:lpstr>
      <vt:lpstr>Calibri Light</vt:lpstr>
      <vt:lpstr>Courier New</vt:lpstr>
      <vt:lpstr>DIN-Regular</vt:lpstr>
      <vt:lpstr>Gotham Regular</vt:lpstr>
      <vt:lpstr>Poppins</vt:lpstr>
      <vt:lpstr>Poppins Medium</vt:lpstr>
      <vt:lpstr>Poppins SemiBold</vt:lpstr>
      <vt:lpstr>Proxima Nova Rg</vt:lpstr>
      <vt:lpstr>Segoe UI</vt:lpstr>
      <vt:lpstr>Wingdings</vt:lpstr>
      <vt:lpstr>Office Theme</vt:lpstr>
      <vt:lpstr>Blank Slide</vt:lpstr>
      <vt:lpstr>Blank Slide</vt:lpstr>
      <vt:lpstr>1_Office Theme</vt:lpstr>
      <vt:lpstr>Blank Slide</vt:lpstr>
      <vt:lpstr>Blank Slide</vt:lpstr>
      <vt:lpstr>1_Office Theme</vt:lpstr>
      <vt:lpstr>Office Theme</vt:lpstr>
      <vt:lpstr>Worksheet</vt:lpstr>
      <vt:lpstr>PowerPoint Presentation</vt:lpstr>
      <vt:lpstr>Agenda:</vt:lpstr>
      <vt:lpstr>Presentation structure</vt:lpstr>
      <vt:lpstr>Presentation Structure</vt:lpstr>
      <vt:lpstr>About Introduction</vt:lpstr>
      <vt:lpstr>Introduction</vt:lpstr>
      <vt:lpstr>About Executive summary</vt:lpstr>
      <vt:lpstr>PowerPoint Presentation</vt:lpstr>
      <vt:lpstr>Executive Summary</vt:lpstr>
      <vt:lpstr>About Agenda</vt:lpstr>
      <vt:lpstr>PowerPoint Presentation</vt:lpstr>
      <vt:lpstr>About Sectional summaries</vt:lpstr>
      <vt:lpstr>PowerPoint Presentation</vt:lpstr>
      <vt:lpstr>Marco – Thriving Family</vt:lpstr>
      <vt:lpstr>PowerPoint Presentation</vt:lpstr>
      <vt:lpstr>Analytic Methodology</vt:lpstr>
      <vt:lpstr>PowerPoint Presentation</vt:lpstr>
      <vt:lpstr>Results summary</vt:lpstr>
      <vt:lpstr>About Visualizations</vt:lpstr>
      <vt:lpstr>PowerPoint Presentation</vt:lpstr>
      <vt:lpstr>PowerPoint Presentation</vt:lpstr>
      <vt:lpstr>PowerPoint Presentation</vt:lpstr>
      <vt:lpstr>Model Lift Chart</vt:lpstr>
      <vt:lpstr>About Formatting</vt:lpstr>
      <vt:lpstr>PowerPoint Presentation</vt:lpstr>
      <vt:lpstr>PowerPoint Presentation</vt:lpstr>
      <vt:lpstr>About Next steps</vt:lpstr>
      <vt:lpstr>PowerPoint Presentation</vt:lpstr>
      <vt:lpstr>Next Steps</vt:lpstr>
      <vt:lpstr>About Appendix</vt:lpstr>
      <vt:lpstr>PowerPoint Presentation</vt:lpstr>
      <vt:lpstr>Client ready presentation</vt:lpstr>
      <vt:lpstr>Client ready presentation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Sobol</dc:creator>
  <cp:lastModifiedBy>Krishna Prasad Tammu</cp:lastModifiedBy>
  <cp:revision>18</cp:revision>
  <cp:lastPrinted>2019-10-06T23:07:43Z</cp:lastPrinted>
  <dcterms:created xsi:type="dcterms:W3CDTF">2019-07-28T22:05:39Z</dcterms:created>
  <dcterms:modified xsi:type="dcterms:W3CDTF">2023-03-15T07:11:14Z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0x0101004D1CD56BB365DA43B222B0B280E672C7</vt:lpwstr>
  </property>
  <property fmtid="{D5CDD505-2E9C-101B-9397-08002B2CF9AE}" pid="3" name="MediaServiceImageTags">
    <vt:lpwstr/>
  </property>
</Properties>
</file>